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4022" r:id="rId4"/>
  </p:sldMasterIdLst>
  <p:notesMasterIdLst>
    <p:notesMasterId r:id="rId13"/>
  </p:notesMasterIdLst>
  <p:handoutMasterIdLst>
    <p:handoutMasterId r:id="rId14"/>
  </p:handoutMasterIdLst>
  <p:sldIdLst>
    <p:sldId id="878" r:id="rId5"/>
    <p:sldId id="1024" r:id="rId6"/>
    <p:sldId id="1025" r:id="rId7"/>
    <p:sldId id="1029" r:id="rId8"/>
    <p:sldId id="1030" r:id="rId9"/>
    <p:sldId id="1026" r:id="rId10"/>
    <p:sldId id="1028" r:id="rId11"/>
    <p:sldId id="1031" r:id="rId12"/>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nell Inspiron" initials="UI" lastIdx="1" clrIdx="0"/>
  <p:cmAuthor id="1" name="William Perry" initials="WP" lastIdx="3" clrIdx="1"/>
  <p:cmAuthor id="2" name="BAH" initials="B" lastIdx="7" clrIdx="2"/>
  <p:cmAuthor id="3" name="Lata, JoAnn " initials="JL" lastIdx="7" clrIdx="3"/>
  <p:cmAuthor id="4" name="CDC User" initials="CU"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265"/>
    <a:srgbClr val="DC291E"/>
    <a:srgbClr val="F19230"/>
    <a:srgbClr val="128ABB"/>
    <a:srgbClr val="FFFF66"/>
    <a:srgbClr val="FFFF99"/>
    <a:srgbClr val="399EE3"/>
    <a:srgbClr val="689EB1"/>
    <a:srgbClr val="FFC000"/>
    <a:srgbClr val="128A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3" autoAdjust="0"/>
    <p:restoredTop sz="82467" autoAdjust="0"/>
  </p:normalViewPr>
  <p:slideViewPr>
    <p:cSldViewPr snapToGrid="0" showGuides="1">
      <p:cViewPr>
        <p:scale>
          <a:sx n="75" d="100"/>
          <a:sy n="75" d="100"/>
        </p:scale>
        <p:origin x="-1736" y="-416"/>
      </p:cViewPr>
      <p:guideLst>
        <p:guide orient="horz" pos="783"/>
        <p:guide orient="horz" pos="1087"/>
        <p:guide orient="horz" pos="2981"/>
        <p:guide orient="horz" pos="1736"/>
        <p:guide pos="2880"/>
        <p:guide pos="502"/>
        <p:guide pos="52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64"/>
    </p:cViewPr>
  </p:sorterViewPr>
  <p:notesViewPr>
    <p:cSldViewPr snapToGrid="0">
      <p:cViewPr varScale="1">
        <p:scale>
          <a:sx n="117" d="100"/>
          <a:sy n="117" d="100"/>
        </p:scale>
        <p:origin x="-1800"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interSettings" Target="printerSettings/printerSettings1.bin"/><Relationship Id="rId16" Type="http://schemas.openxmlformats.org/officeDocument/2006/relationships/commentAuthors" Target="commentAuthor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145" cy="464205"/>
          </a:xfrm>
          <a:prstGeom prst="rect">
            <a:avLst/>
          </a:prstGeom>
        </p:spPr>
        <p:txBody>
          <a:bodyPr vert="horz" lIns="88139" tIns="44070" rIns="88139" bIns="44070" rtlCol="0"/>
          <a:lstStyle>
            <a:lvl1pPr algn="l">
              <a:defRPr sz="1200"/>
            </a:lvl1pPr>
          </a:lstStyle>
          <a:p>
            <a:endParaRPr lang="en-US" dirty="0"/>
          </a:p>
        </p:txBody>
      </p:sp>
      <p:sp>
        <p:nvSpPr>
          <p:cNvPr id="3" name="Date Placeholder 2"/>
          <p:cNvSpPr>
            <a:spLocks noGrp="1"/>
          </p:cNvSpPr>
          <p:nvPr>
            <p:ph type="dt" sz="quarter" idx="1"/>
          </p:nvPr>
        </p:nvSpPr>
        <p:spPr>
          <a:xfrm>
            <a:off x="3970734" y="1"/>
            <a:ext cx="3038145" cy="464205"/>
          </a:xfrm>
          <a:prstGeom prst="rect">
            <a:avLst/>
          </a:prstGeom>
        </p:spPr>
        <p:txBody>
          <a:bodyPr vert="horz" lIns="88139" tIns="44070" rIns="88139" bIns="44070" rtlCol="0"/>
          <a:lstStyle>
            <a:lvl1pPr algn="r">
              <a:defRPr sz="1200"/>
            </a:lvl1pPr>
          </a:lstStyle>
          <a:p>
            <a:fld id="{3A5AA367-18D1-4B2B-91AB-89A8FF0BD083}" type="datetimeFigureOut">
              <a:rPr lang="en-US" smtClean="0"/>
              <a:pPr/>
              <a:t>2/9/17</a:t>
            </a:fld>
            <a:endParaRPr lang="en-US" dirty="0"/>
          </a:p>
        </p:txBody>
      </p:sp>
      <p:sp>
        <p:nvSpPr>
          <p:cNvPr id="4" name="Footer Placeholder 3"/>
          <p:cNvSpPr>
            <a:spLocks noGrp="1"/>
          </p:cNvSpPr>
          <p:nvPr>
            <p:ph type="ftr" sz="quarter" idx="2"/>
          </p:nvPr>
        </p:nvSpPr>
        <p:spPr>
          <a:xfrm>
            <a:off x="0" y="8830659"/>
            <a:ext cx="3038145" cy="464205"/>
          </a:xfrm>
          <a:prstGeom prst="rect">
            <a:avLst/>
          </a:prstGeom>
        </p:spPr>
        <p:txBody>
          <a:bodyPr vert="horz" lIns="88139" tIns="44070" rIns="88139" bIns="4407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734" y="8830659"/>
            <a:ext cx="3038145" cy="464205"/>
          </a:xfrm>
          <a:prstGeom prst="rect">
            <a:avLst/>
          </a:prstGeom>
        </p:spPr>
        <p:txBody>
          <a:bodyPr vert="horz" lIns="88139" tIns="44070" rIns="88139" bIns="44070" rtlCol="0" anchor="b"/>
          <a:lstStyle>
            <a:lvl1pPr algn="r">
              <a:defRPr sz="1200"/>
            </a:lvl1pPr>
          </a:lstStyle>
          <a:p>
            <a:fld id="{BD5A2309-ED76-4C29-8DEA-08B3B46DBE01}" type="slidenum">
              <a:rPr lang="en-US" smtClean="0"/>
              <a:pPr/>
              <a:t>‹#›</a:t>
            </a:fld>
            <a:endParaRPr lang="en-US" dirty="0"/>
          </a:p>
        </p:txBody>
      </p:sp>
    </p:spTree>
    <p:extLst>
      <p:ext uri="{BB962C8B-B14F-4D97-AF65-F5344CB8AC3E}">
        <p14:creationId xmlns:p14="http://schemas.microsoft.com/office/powerpoint/2010/main" val="327233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8145" cy="464205"/>
          </a:xfrm>
          <a:prstGeom prst="rect">
            <a:avLst/>
          </a:prstGeom>
        </p:spPr>
        <p:txBody>
          <a:bodyPr vert="horz" lIns="93150" tIns="46576" rIns="93150" bIns="46576" rtlCol="0"/>
          <a:lstStyle>
            <a:lvl1pPr algn="l">
              <a:defRPr sz="1200"/>
            </a:lvl1pPr>
          </a:lstStyle>
          <a:p>
            <a:pPr>
              <a:defRPr/>
            </a:pPr>
            <a:endParaRPr lang="en-US" dirty="0"/>
          </a:p>
        </p:txBody>
      </p:sp>
      <p:sp>
        <p:nvSpPr>
          <p:cNvPr id="3" name="Date Placeholder 2"/>
          <p:cNvSpPr>
            <a:spLocks noGrp="1"/>
          </p:cNvSpPr>
          <p:nvPr>
            <p:ph type="dt" idx="1"/>
          </p:nvPr>
        </p:nvSpPr>
        <p:spPr>
          <a:xfrm>
            <a:off x="3970735" y="2"/>
            <a:ext cx="3038145" cy="464205"/>
          </a:xfrm>
          <a:prstGeom prst="rect">
            <a:avLst/>
          </a:prstGeom>
        </p:spPr>
        <p:txBody>
          <a:bodyPr vert="horz" lIns="93150" tIns="46576" rIns="93150" bIns="46576" rtlCol="0"/>
          <a:lstStyle>
            <a:lvl1pPr algn="r">
              <a:defRPr sz="1200" smtClean="0"/>
            </a:lvl1pPr>
          </a:lstStyle>
          <a:p>
            <a:pPr>
              <a:defRPr/>
            </a:pPr>
            <a:fld id="{14747DF8-CE8F-4EA2-A19F-DA7EED162FF8}" type="datetimeFigureOut">
              <a:rPr lang="en-US"/>
              <a:pPr>
                <a:defRPr/>
              </a:pPr>
              <a:t>2/9/17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50" tIns="46576" rIns="93150" bIns="46576" rtlCol="0" anchor="ctr"/>
          <a:lstStyle/>
          <a:p>
            <a:pPr lvl="0"/>
            <a:endParaRPr lang="en-US" noProof="0" dirty="0"/>
          </a:p>
        </p:txBody>
      </p:sp>
      <p:sp>
        <p:nvSpPr>
          <p:cNvPr id="5" name="Notes Placeholder 4"/>
          <p:cNvSpPr>
            <a:spLocks noGrp="1"/>
          </p:cNvSpPr>
          <p:nvPr>
            <p:ph type="body" sz="quarter" idx="3"/>
          </p:nvPr>
        </p:nvSpPr>
        <p:spPr>
          <a:xfrm>
            <a:off x="701346" y="4416100"/>
            <a:ext cx="5607712" cy="4182457"/>
          </a:xfrm>
          <a:prstGeom prst="rect">
            <a:avLst/>
          </a:prstGeom>
        </p:spPr>
        <p:txBody>
          <a:bodyPr vert="horz" lIns="93150" tIns="46576" rIns="93150" bIns="4657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2" y="8830661"/>
            <a:ext cx="3038145" cy="464205"/>
          </a:xfrm>
          <a:prstGeom prst="rect">
            <a:avLst/>
          </a:prstGeom>
        </p:spPr>
        <p:txBody>
          <a:bodyPr vert="horz" lIns="93150" tIns="46576" rIns="93150" bIns="46576"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970735" y="8830661"/>
            <a:ext cx="3038145" cy="464205"/>
          </a:xfrm>
          <a:prstGeom prst="rect">
            <a:avLst/>
          </a:prstGeom>
        </p:spPr>
        <p:txBody>
          <a:bodyPr vert="horz" lIns="93150" tIns="46576" rIns="93150" bIns="46576" rtlCol="0" anchor="b"/>
          <a:lstStyle>
            <a:lvl1pPr algn="r">
              <a:defRPr sz="1200" smtClean="0"/>
            </a:lvl1pPr>
          </a:lstStyle>
          <a:p>
            <a:pPr>
              <a:defRPr/>
            </a:pPr>
            <a:fld id="{D31059DF-3C83-4274-B8E7-251153FC8101}" type="slidenum">
              <a:rPr lang="en-US"/>
              <a:pPr>
                <a:defRPr/>
              </a:pPr>
              <a:t>‹#›</a:t>
            </a:fld>
            <a:endParaRPr lang="en-US" dirty="0"/>
          </a:p>
        </p:txBody>
      </p:sp>
    </p:spTree>
    <p:extLst>
      <p:ext uri="{BB962C8B-B14F-4D97-AF65-F5344CB8AC3E}">
        <p14:creationId xmlns:p14="http://schemas.microsoft.com/office/powerpoint/2010/main" val="389546923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Ethnography</a:t>
            </a:r>
            <a:r>
              <a:rPr lang="en-US" dirty="0" smtClean="0"/>
              <a:t>: Tech may be used </a:t>
            </a:r>
            <a:r>
              <a:rPr lang="en-US" b="1" dirty="0" smtClean="0"/>
              <a:t>mobile AR study that used app to query person throughout day</a:t>
            </a:r>
            <a:r>
              <a:rPr lang="en-US" dirty="0" smtClean="0"/>
              <a:t>. Don</a:t>
            </a:r>
            <a:r>
              <a:rPr lang="fr-FR" dirty="0" smtClean="0"/>
              <a:t>’</a:t>
            </a:r>
            <a:r>
              <a:rPr lang="en-US" dirty="0" smtClean="0"/>
              <a:t>t</a:t>
            </a:r>
            <a:r>
              <a:rPr lang="en-US" baseline="0" dirty="0" smtClean="0"/>
              <a:t> focus on particular technology</a:t>
            </a:r>
          </a:p>
          <a:p>
            <a:r>
              <a:rPr lang="en-US" i="1" baseline="0" dirty="0" smtClean="0"/>
              <a:t>Personas &amp; Scenarios</a:t>
            </a:r>
            <a:r>
              <a:rPr lang="en-US" baseline="0" dirty="0" smtClean="0"/>
              <a:t>: use in assistive technology research</a:t>
            </a:r>
            <a:r>
              <a:rPr lang="en-US" b="1" baseline="0" dirty="0" smtClean="0"/>
              <a:t>, Wireless RERC </a:t>
            </a:r>
            <a:r>
              <a:rPr lang="en-US" baseline="0" dirty="0" smtClean="0"/>
              <a:t>user surveys turned into personas. Represent the target users. Often good in situations where researchers are quite different from the target. Can be applied to communities too, Sherwood Glen community also useful in civic computing. Story of use of </a:t>
            </a:r>
            <a:r>
              <a:rPr lang="en-US" b="1" baseline="0" dirty="0" smtClean="0"/>
              <a:t>Sherwood Glen </a:t>
            </a:r>
            <a:r>
              <a:rPr lang="en-US" baseline="0" dirty="0" smtClean="0"/>
              <a:t>to brief researchers on work to be done in Atlanta.</a:t>
            </a:r>
          </a:p>
          <a:p>
            <a:r>
              <a:rPr lang="en-US" i="1" baseline="0" dirty="0" smtClean="0"/>
              <a:t>Prototyping</a:t>
            </a:r>
            <a:r>
              <a:rPr lang="en-US" baseline="0" dirty="0" smtClean="0"/>
              <a:t>: low fidelity get more significant feedback, </a:t>
            </a:r>
            <a:r>
              <a:rPr lang="en-US" b="1" baseline="0" dirty="0" smtClean="0"/>
              <a:t>Google Glass made out of mobile phones</a:t>
            </a:r>
            <a:r>
              <a:rPr lang="en-US" baseline="0" dirty="0" smtClean="0"/>
              <a:t>. </a:t>
            </a:r>
            <a:r>
              <a:rPr lang="en-US" b="1" baseline="0" dirty="0" smtClean="0"/>
              <a:t>WOZ study of voice assistant with Thad (valuable data from users as well as from “Wizards”)</a:t>
            </a:r>
          </a:p>
          <a:p>
            <a:r>
              <a:rPr lang="en-US" b="0" i="1" baseline="0" dirty="0" smtClean="0"/>
              <a:t>Iterate</a:t>
            </a:r>
            <a:r>
              <a:rPr lang="en-US" b="0" baseline="0" dirty="0" smtClean="0"/>
              <a:t>: </a:t>
            </a:r>
          </a:p>
          <a:p>
            <a:r>
              <a:rPr lang="en-US" b="0" baseline="0" dirty="0" smtClean="0"/>
              <a:t>Summative Evaluation: longitudinal needed, especially for health outcomes. What happens when novelty wears off…or when effect is reduced over time? </a:t>
            </a:r>
            <a:r>
              <a:rPr lang="en-US" b="1" baseline="0" dirty="0" smtClean="0"/>
              <a:t>Voice</a:t>
            </a:r>
            <a:r>
              <a:rPr lang="en-US" b="0" baseline="0" dirty="0" smtClean="0"/>
              <a:t> </a:t>
            </a:r>
            <a:r>
              <a:rPr lang="en-US" b="1" baseline="0" dirty="0" smtClean="0"/>
              <a:t>Analysis via the Phone</a:t>
            </a:r>
          </a:p>
          <a:p>
            <a:endParaRPr lang="en-US" dirty="0"/>
          </a:p>
        </p:txBody>
      </p:sp>
      <p:sp>
        <p:nvSpPr>
          <p:cNvPr id="4" name="Slide Number Placeholder 3"/>
          <p:cNvSpPr>
            <a:spLocks noGrp="1"/>
          </p:cNvSpPr>
          <p:nvPr>
            <p:ph type="sldNum" sz="quarter" idx="10"/>
          </p:nvPr>
        </p:nvSpPr>
        <p:spPr/>
        <p:txBody>
          <a:bodyPr/>
          <a:lstStyle/>
          <a:p>
            <a:pPr>
              <a:defRPr/>
            </a:pPr>
            <a:fld id="{D31059DF-3C83-4274-B8E7-251153FC8101}" type="slidenum">
              <a:rPr lang="en-US" smtClean="0"/>
              <a:pPr>
                <a:defRPr/>
              </a:pPr>
              <a:t>2</a:t>
            </a:fld>
            <a:endParaRPr lang="en-US" dirty="0"/>
          </a:p>
        </p:txBody>
      </p:sp>
    </p:spTree>
    <p:extLst>
      <p:ext uri="{BB962C8B-B14F-4D97-AF65-F5344CB8AC3E}">
        <p14:creationId xmlns:p14="http://schemas.microsoft.com/office/powerpoint/2010/main" val="101284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latin typeface="+mn-lt"/>
                <a:ea typeface="+mn-ea"/>
                <a:cs typeface="+mn-cs"/>
              </a:rPr>
              <a:t>Physical Parameters: </a:t>
            </a:r>
            <a:r>
              <a:rPr lang="en-US" sz="1200" kern="1200" dirty="0" err="1" smtClean="0">
                <a:solidFill>
                  <a:schemeClr val="tx1"/>
                </a:solidFill>
                <a:latin typeface="+mn-lt"/>
                <a:ea typeface="+mn-ea"/>
                <a:cs typeface="+mn-cs"/>
              </a:rPr>
              <a:t>Gemperle</a:t>
            </a:r>
            <a:r>
              <a:rPr lang="en-US" sz="1200" kern="1200" dirty="0" smtClean="0">
                <a:solidFill>
                  <a:schemeClr val="tx1"/>
                </a:solidFill>
                <a:latin typeface="+mn-lt"/>
                <a:ea typeface="+mn-ea"/>
                <a:cs typeface="+mn-cs"/>
              </a:rPr>
              <a:t>, et al. lay out certain physical guidelines for designing technology for </a:t>
            </a:r>
            <a:r>
              <a:rPr lang="en-US" sz="1200" kern="1200" dirty="0" err="1" smtClean="0">
                <a:solidFill>
                  <a:schemeClr val="tx1"/>
                </a:solidFill>
                <a:latin typeface="+mn-lt"/>
                <a:ea typeface="+mn-ea"/>
                <a:cs typeface="+mn-cs"/>
              </a:rPr>
              <a:t>wearability</a:t>
            </a:r>
            <a:r>
              <a:rPr lang="en-US" sz="1200" kern="1200" dirty="0" smtClean="0">
                <a:solidFill>
                  <a:schemeClr val="tx1"/>
                </a:solidFill>
                <a:latin typeface="+mn-lt"/>
                <a:ea typeface="+mn-ea"/>
                <a:cs typeface="+mn-cs"/>
              </a:rPr>
              <a:t> [13].  These guidelines become even more important when viewed through the lens of policy.  Designing for physical </a:t>
            </a:r>
            <a:r>
              <a:rPr lang="en-US" sz="1200" kern="1200" dirty="0" err="1" smtClean="0">
                <a:solidFill>
                  <a:schemeClr val="tx1"/>
                </a:solidFill>
                <a:latin typeface="+mn-lt"/>
                <a:ea typeface="+mn-ea"/>
                <a:cs typeface="+mn-cs"/>
              </a:rPr>
              <a:t>wearability</a:t>
            </a:r>
            <a:r>
              <a:rPr lang="en-US" sz="1200" kern="1200" dirty="0" smtClean="0">
                <a:solidFill>
                  <a:schemeClr val="tx1"/>
                </a:solidFill>
                <a:latin typeface="+mn-lt"/>
                <a:ea typeface="+mn-ea"/>
                <a:cs typeface="+mn-cs"/>
              </a:rPr>
              <a:t> with an eye towards accessibility should be a goal of any good wearable device. This means that weight, heat, and body placement matter, especially when designing devices for people with disabilities, the aging, and other populations with functional limitations [14].  </a:t>
            </a:r>
          </a:p>
          <a:p>
            <a:r>
              <a:rPr lang="en-US" sz="1200" kern="1200" dirty="0" smtClean="0">
                <a:solidFill>
                  <a:schemeClr val="tx1"/>
                </a:solidFill>
                <a:latin typeface="+mn-lt"/>
                <a:ea typeface="+mn-ea"/>
                <a:cs typeface="+mn-cs"/>
              </a:rPr>
              <a:t>Context of Use: As mentioned above, much of the cultural acceptance of of a wearable device is related to its context of use. A device used by an authority figure may seem more threatening or intrusive, conversely, a conspicuous technology that is providing assistance to a person with a disability may be perceived as less intrusive by people around the wearer, and people may accept less privacy from wearable sensors if they provide measurable wellness or lifestyle benefits.</a:t>
            </a:r>
          </a:p>
          <a:p>
            <a:r>
              <a:rPr lang="en-US" sz="1200" kern="1200" dirty="0" smtClean="0">
                <a:solidFill>
                  <a:schemeClr val="tx1"/>
                </a:solidFill>
                <a:latin typeface="+mn-lt"/>
                <a:ea typeface="+mn-ea"/>
                <a:cs typeface="+mn-cs"/>
              </a:rPr>
              <a:t>Privacy and Security requirements. Concern over the privacy and security of data is arguably the leading issue surrounding current wearable technology policy and legislation. The use of the Google Glass device in public places has resulted in many wearers being banned from locations such as movie theaters, restaurants, and even the Google shareholder meeting due to the presence of a point-of-view camera [15]. The expectations of privacy and security are highly influenced by the context of use. For example </a:t>
            </a:r>
            <a:r>
              <a:rPr lang="en-US" sz="1200" kern="1200" dirty="0" err="1" smtClean="0">
                <a:solidFill>
                  <a:schemeClr val="tx1"/>
                </a:solidFill>
                <a:latin typeface="+mn-lt"/>
                <a:ea typeface="+mn-ea"/>
                <a:cs typeface="+mn-cs"/>
              </a:rPr>
              <a:t>Halderman</a:t>
            </a:r>
            <a:r>
              <a:rPr lang="en-US" sz="1200" kern="1200" dirty="0" smtClean="0">
                <a:solidFill>
                  <a:schemeClr val="tx1"/>
                </a:solidFill>
                <a:latin typeface="+mn-lt"/>
                <a:ea typeface="+mn-ea"/>
                <a:cs typeface="+mn-cs"/>
              </a:rPr>
              <a:t> et al. discussed how mobile picture taking can be viewed very differently even in the same location: a recording in an office meeting could considered be a useful record or an invasion of privacy depending on the context [16]). Similarly, users willingly accept potential loss of privacy if the utility of the technology is sufficiently compelling.  A concern in this case is whether wearable users are indeed aware of the degree and amount of information they may be trading for convenience. </a:t>
            </a:r>
          </a:p>
          <a:p>
            <a:r>
              <a:rPr lang="en-US" sz="1200" kern="1200" dirty="0" smtClean="0">
                <a:solidFill>
                  <a:schemeClr val="tx1"/>
                </a:solidFill>
                <a:latin typeface="+mn-lt"/>
                <a:ea typeface="+mn-ea"/>
                <a:cs typeface="+mn-cs"/>
              </a:rPr>
              <a:t>Conspicuousness: As technology has become mobile and now becomes part of our physical bodies via </a:t>
            </a:r>
            <a:r>
              <a:rPr lang="en-US" sz="1200" kern="1200" dirty="0" err="1" smtClean="0">
                <a:solidFill>
                  <a:schemeClr val="tx1"/>
                </a:solidFill>
                <a:latin typeface="+mn-lt"/>
                <a:ea typeface="+mn-ea"/>
                <a:cs typeface="+mn-cs"/>
              </a:rPr>
              <a:t>wearables</a:t>
            </a:r>
            <a:r>
              <a:rPr lang="en-US" sz="1200" kern="1200" dirty="0" smtClean="0">
                <a:solidFill>
                  <a:schemeClr val="tx1"/>
                </a:solidFill>
                <a:latin typeface="+mn-lt"/>
                <a:ea typeface="+mn-ea"/>
                <a:cs typeface="+mn-cs"/>
              </a:rPr>
              <a:t>, an important design decision is how conspicuous the technology should be. How noticeable is the device to an observer? In the past the wearable designer might have aimed to make the technology disappear. In the case of an assistive device the approach may be welcome by the target user, as she may not wish to advertise her disability. Conversely, the public (or the </a:t>
            </a:r>
            <a:r>
              <a:rPr lang="en-US" sz="1200" kern="1200" dirty="0" err="1" smtClean="0">
                <a:solidFill>
                  <a:schemeClr val="tx1"/>
                </a:solidFill>
                <a:latin typeface="+mn-lt"/>
                <a:ea typeface="+mn-ea"/>
                <a:cs typeface="+mn-cs"/>
              </a:rPr>
              <a:t>authories</a:t>
            </a:r>
            <a:r>
              <a:rPr lang="en-US" sz="1200" kern="1200" dirty="0" smtClean="0">
                <a:solidFill>
                  <a:schemeClr val="tx1"/>
                </a:solidFill>
                <a:latin typeface="+mn-lt"/>
                <a:ea typeface="+mn-ea"/>
                <a:cs typeface="+mn-cs"/>
              </a:rPr>
              <a:t>) may desire for such technologies to be noticeable so that those around a wearable user can be aware of what technologies are present and/or in-use.</a:t>
            </a:r>
          </a:p>
          <a:p>
            <a:r>
              <a:rPr lang="en-US" sz="1200" kern="1200" dirty="0" smtClean="0">
                <a:solidFill>
                  <a:schemeClr val="tx1"/>
                </a:solidFill>
                <a:latin typeface="+mn-lt"/>
                <a:ea typeface="+mn-ea"/>
                <a:cs typeface="+mn-cs"/>
              </a:rPr>
              <a:t>Observers’ experience: When designing a new device we tend to focus on the user experience, but how people surrounding the user experience and perceive the technology can be very important as well [18]. Our societal response to increased mobile phone use in public over the past decade reveals how technologies that disrupt the environment or cause users to behave in unexpected ways can lead to an increased need for new social norms, as well as additional public policy and legislation. Our society will change in unpredictable ways in response to these wearable technologies, but the designer must attempt to consider how a wearable device will be experienced by everyone in the environment or risk social or legal rejection of the technology.</a:t>
            </a:r>
          </a:p>
          <a:p>
            <a:r>
              <a:rPr lang="en-US" sz="1200" kern="1200" dirty="0" smtClean="0">
                <a:solidFill>
                  <a:schemeClr val="tx1"/>
                </a:solidFill>
                <a:latin typeface="+mn-lt"/>
                <a:ea typeface="+mn-ea"/>
                <a:cs typeface="+mn-cs"/>
              </a:rPr>
              <a:t>Sensory Requirements. With previous technologies such as the television and the personal computer, a designer could assume that the user’s primary focus would be on the device during use. However, a wearable device is often used to support the user during a different primary task (e.g. working out at the gym, giving a presentation, driving, crossing the street etc.). Therefore, the designer must consider the demands a device will place on the user cognitively and how much of the user’s sensory bandwidth will be consumed by the interface (e.g. occlusion of visual field, use of auditory frequency spectrum, space taken up on the body). Evaluations of wearable devices should ideally be in situ (or a properly outfitted lab environment) [19] and should study use in parallel with appropriate parallel activities (e.g. navigating physical space [20], carrying on a conversation [21], or performing a motor task [22]). It is critical to minimize the sensory demands of a wearable and/or understand the effects that use have on the wearers’ capabilities such that the device will be designed for safe usage and policies can be constructed that protect users (and those around him) from harm (e.g. see the debates, scientific research, and resulting laws related to text messaging while driving).</a:t>
            </a:r>
          </a:p>
          <a:p>
            <a:r>
              <a:rPr lang="en-US" sz="1200" kern="1200" dirty="0" smtClean="0">
                <a:solidFill>
                  <a:schemeClr val="tx1"/>
                </a:solidFill>
                <a:latin typeface="+mn-lt"/>
                <a:ea typeface="+mn-ea"/>
                <a:cs typeface="+mn-cs"/>
              </a:rPr>
              <a:t>Design also operates by taking into account the (</a:t>
            </a:r>
            <a:r>
              <a:rPr lang="en-US" sz="1200" kern="1200" dirty="0" err="1" smtClean="0">
                <a:solidFill>
                  <a:schemeClr val="tx1"/>
                </a:solidFill>
                <a:latin typeface="+mn-lt"/>
                <a:ea typeface="+mn-ea"/>
                <a:cs typeface="+mn-cs"/>
              </a:rPr>
              <a:t>mis</a:t>
            </a:r>
            <a:r>
              <a:rPr lang="en-US" sz="1200" kern="1200" dirty="0" smtClean="0">
                <a:solidFill>
                  <a:schemeClr val="tx1"/>
                </a:solidFill>
                <a:latin typeface="+mn-lt"/>
                <a:ea typeface="+mn-ea"/>
                <a:cs typeface="+mn-cs"/>
              </a:rPr>
              <a:t>)use of the device as it interacts with social/cultural context. There are three ways that a new technology can be “controlled” such that negative effects are avoided. These include: designing for intended use, the pressure of social conventions, and the implementation of standards, legislation, and regulation.   </a:t>
            </a:r>
          </a:p>
          <a:p>
            <a:r>
              <a:rPr lang="en-US" sz="1200" kern="1200" dirty="0" smtClean="0">
                <a:solidFill>
                  <a:schemeClr val="tx1"/>
                </a:solidFill>
                <a:latin typeface="+mn-lt"/>
                <a:ea typeface="+mn-ea"/>
                <a:cs typeface="+mn-cs"/>
              </a:rPr>
              <a:t>Designing for proper/intended use. The first step [15] should be designing a device so it attempts to  make malicious/undesired use difficult, if not impossible. This includes restricting re-programming (e.g. “rooting” or “</a:t>
            </a:r>
            <a:r>
              <a:rPr lang="en-US" sz="1200" kern="1200" dirty="0" err="1" smtClean="0">
                <a:solidFill>
                  <a:schemeClr val="tx1"/>
                </a:solidFill>
                <a:latin typeface="+mn-lt"/>
                <a:ea typeface="+mn-ea"/>
                <a:cs typeface="+mn-cs"/>
              </a:rPr>
              <a:t>jailbreaking</a:t>
            </a:r>
            <a:r>
              <a:rPr lang="en-US" sz="1200" kern="1200" dirty="0" smtClean="0">
                <a:solidFill>
                  <a:schemeClr val="tx1"/>
                </a:solidFill>
                <a:latin typeface="+mn-lt"/>
                <a:ea typeface="+mn-ea"/>
                <a:cs typeface="+mn-cs"/>
              </a:rPr>
              <a:t>”) of a device, reducing the ability of users to modify or personalize the device. However, this can be a heavy handed approach that limits functionality or alienates users. An open platform makes the inner-workings of the system transparent (allowing the community to analyze, comment on, and possibly fix problems and security vulnerabilities), but will also encourage applications developed by third parties that were not originally conceived by the original designer. The restriction philosophy is analogous to a governor on a car that simply does not let you go over the speed limit, versus a more elegant, albeit less certain, approach where the gas pedal increases physical resistance to your foot as speed increases. Neither approach is “correct” but is determined by the context of use, the vulnerability of the user and the information, and the severity of outcomes resulting from misuse.</a:t>
            </a:r>
          </a:p>
          <a:p>
            <a:r>
              <a:rPr lang="en-US" sz="1200" kern="1200" dirty="0" smtClean="0">
                <a:solidFill>
                  <a:schemeClr val="tx1"/>
                </a:solidFill>
                <a:latin typeface="+mn-lt"/>
                <a:ea typeface="+mn-ea"/>
                <a:cs typeface="+mn-cs"/>
              </a:rPr>
              <a:t>Social conventions. The next defense against misuse is designing for and leveraging social convention. The designer must explore and hypothesize about how a device will be used in and perceived by society, envisioning the user experience in a way that the proper use is socially acceptable and/or undesired uses will be discouraged by social mores. For example, we have already discussed the negative feedback Google has received for the Glass camera, but to take a picture a Glass wearer must either reach up and touch the side of the display or speak the phrase “Glass, take a picture.” In both cases the eye display is lit and the user must have his face turned toward the subject of the picture. Openly staring at someone, while vocalizing, or making an obvious gesture, with a brightly light over one’s eye, is actually a relatively conspicuous interaction that, some would argue, is sufficiently noticeable that users would be discouraged by social rules from taking pictures in a privacy violating manner.  </a:t>
            </a:r>
          </a:p>
          <a:p>
            <a:r>
              <a:rPr lang="en-US" sz="1200" kern="1200" dirty="0" smtClean="0">
                <a:solidFill>
                  <a:schemeClr val="tx1"/>
                </a:solidFill>
                <a:latin typeface="+mn-lt"/>
                <a:ea typeface="+mn-ea"/>
                <a:cs typeface="+mn-cs"/>
              </a:rPr>
              <a:t>Regulation and Legislation. Historically changes to devices were made after the fact either to bring them into compliance with a changed regulatory environment, or to add needed functionality to devices. </a:t>
            </a:r>
            <a:r>
              <a:rPr lang="en-US" sz="1200" kern="1200" dirty="0" err="1" smtClean="0">
                <a:solidFill>
                  <a:schemeClr val="tx1"/>
                </a:solidFill>
                <a:latin typeface="+mn-lt"/>
                <a:ea typeface="+mn-ea"/>
                <a:cs typeface="+mn-cs"/>
              </a:rPr>
              <a:t>Wearables</a:t>
            </a:r>
            <a:r>
              <a:rPr lang="en-US" sz="1200" kern="1200" dirty="0" smtClean="0">
                <a:solidFill>
                  <a:schemeClr val="tx1"/>
                </a:solidFill>
                <a:latin typeface="+mn-lt"/>
                <a:ea typeface="+mn-ea"/>
                <a:cs typeface="+mn-cs"/>
              </a:rPr>
              <a:t>, particularly those that communicate externally are regulated under several different standards, depending on the facet under discussion. Data flow over radio waves in the U.S. is regulated by the Federal Communications Commission (FCC), which is concerned not just about the radio emissions of the device per se, but potential interference with other uses in the vicinity. However, this is generally a consideration that designers have long been familiar with. Less familiar may be the requirements that under the Americans with Disabilities Act, that cover web accessibility, as a special case of a public accommodation. It is not impossible to imagine, and hence to anticipate that wearable interfaces will also be required to be accessible to people with disabilities. Murkier issues surround what could be said to fall between specifically mandated regulation and law created as a consequence of legal cases brought to remedy condition such as perceived (or real) violations of privacy, negligence in the handling of data flow between devices, as well as potential challenges to generally accepted social conventions not currently regulated as technology is ahead of application. Here, the value of the approach of instituting teams of designers, technologists, policy specialists and end users, becomes apparent in the adoption of proactive policy design and standards.   </a:t>
            </a:r>
          </a:p>
          <a:p>
            <a:endParaRPr lang="en-US" dirty="0"/>
          </a:p>
        </p:txBody>
      </p:sp>
      <p:sp>
        <p:nvSpPr>
          <p:cNvPr id="4" name="Slide Number Placeholder 3"/>
          <p:cNvSpPr>
            <a:spLocks noGrp="1"/>
          </p:cNvSpPr>
          <p:nvPr>
            <p:ph type="sldNum" sz="quarter" idx="10"/>
          </p:nvPr>
        </p:nvSpPr>
        <p:spPr/>
        <p:txBody>
          <a:bodyPr/>
          <a:lstStyle/>
          <a:p>
            <a:pPr>
              <a:defRPr/>
            </a:pPr>
            <a:fld id="{D31059DF-3C83-4274-B8E7-251153FC8101}" type="slidenum">
              <a:rPr lang="en-US" smtClean="0"/>
              <a:pPr>
                <a:defRPr/>
              </a:pPr>
              <a:t>5</a:t>
            </a:fld>
            <a:endParaRPr lang="en-US" dirty="0"/>
          </a:p>
        </p:txBody>
      </p:sp>
    </p:spTree>
    <p:extLst>
      <p:ext uri="{BB962C8B-B14F-4D97-AF65-F5344CB8AC3E}">
        <p14:creationId xmlns:p14="http://schemas.microsoft.com/office/powerpoint/2010/main" val="188369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645" b="26126"/>
          <a:stretch/>
        </p:blipFill>
        <p:spPr bwMode="auto">
          <a:xfrm>
            <a:off x="2" y="1725613"/>
            <a:ext cx="9143998" cy="301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 name="Rectangle 9"/>
          <p:cNvSpPr/>
          <p:nvPr userDrawn="1"/>
        </p:nvSpPr>
        <p:spPr>
          <a:xfrm>
            <a:off x="0" y="-25118"/>
            <a:ext cx="9144000" cy="1753434"/>
          </a:xfrm>
          <a:prstGeom prst="rect">
            <a:avLst/>
          </a:prstGeom>
          <a:solidFill>
            <a:srgbClr val="61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2108" y="5010325"/>
            <a:ext cx="7772400" cy="325350"/>
          </a:xfrm>
        </p:spPr>
        <p:txBody>
          <a:bodyPr anchor="b" anchorCtr="0"/>
          <a:lstStyle>
            <a:lvl1pPr algn="l">
              <a:defRPr sz="1800">
                <a:solidFill>
                  <a:srgbClr val="616265"/>
                </a:solidFill>
                <a:latin typeface="Franklin Gothic Medium"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909" y="5344049"/>
            <a:ext cx="7802827" cy="735202"/>
          </a:xfrm>
        </p:spPr>
        <p:txBody>
          <a:bodyPr anchor="t" anchorCtr="0"/>
          <a:lstStyle>
            <a:lvl1pPr marL="0" indent="0" algn="l">
              <a:lnSpc>
                <a:spcPts val="2400"/>
              </a:lnSpc>
              <a:spcBef>
                <a:spcPts val="0"/>
              </a:spcBef>
              <a:buNone/>
              <a:defRPr sz="3200">
                <a:solidFill>
                  <a:schemeClr val="tx1"/>
                </a:solidFill>
                <a:latin typeface="Franklin Gothic Medium Con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85320" y="6299016"/>
            <a:ext cx="1428835" cy="428134"/>
          </a:xfrm>
          <a:prstGeom prst="rect">
            <a:avLst/>
          </a:prstGeom>
        </p:spPr>
      </p:pic>
      <p:cxnSp>
        <p:nvCxnSpPr>
          <p:cNvPr id="6" name="Straight Connector 5"/>
          <p:cNvCxnSpPr/>
          <p:nvPr userDrawn="1"/>
        </p:nvCxnSpPr>
        <p:spPr>
          <a:xfrm>
            <a:off x="0" y="4803112"/>
            <a:ext cx="9144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b="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600"/>
            </a:lvl1pPr>
            <a:lvl2pPr>
              <a:defRPr sz="1400"/>
            </a:lvl2pPr>
            <a:lvl3pPr marL="682625" indent="-111125">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1055" y="4491612"/>
            <a:ext cx="7772400" cy="1186927"/>
          </a:xfrm>
        </p:spPr>
        <p:txBody>
          <a:bodyPr anchor="t"/>
          <a:lstStyle>
            <a:lvl1pPr algn="l">
              <a:lnSpc>
                <a:spcPct val="100000"/>
              </a:lnSpc>
              <a:defRPr sz="3600" b="0" cap="all">
                <a:latin typeface="Franklin Gothic Book"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61055" y="2906713"/>
            <a:ext cx="7772400" cy="1500187"/>
          </a:xfrm>
        </p:spPr>
        <p:txBody>
          <a:bodyPr anchor="b"/>
          <a:lstStyle>
            <a:lvl1pPr marL="0" indent="0">
              <a:buNone/>
              <a:defRPr sz="2000">
                <a:solidFill>
                  <a:srgbClr val="61626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Rectangle 3"/>
          <p:cNvSpPr/>
          <p:nvPr userDrawn="1"/>
        </p:nvSpPr>
        <p:spPr>
          <a:xfrm>
            <a:off x="0" y="-1"/>
            <a:ext cx="8531051" cy="2743201"/>
          </a:xfrm>
          <a:prstGeom prst="rect">
            <a:avLst/>
          </a:prstGeom>
          <a:solidFill>
            <a:srgbClr val="61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368740" y="-1"/>
            <a:ext cx="775260" cy="27432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userDrawn="1"/>
        </p:nvCxnSpPr>
        <p:spPr>
          <a:xfrm>
            <a:off x="0" y="2801990"/>
            <a:ext cx="9144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47930"/>
            <a:ext cx="4038600" cy="4478233"/>
          </a:xfrm>
        </p:spPr>
        <p:txBody>
          <a:bodyPr>
            <a:noAutofit/>
          </a:bodyPr>
          <a:lstStyle>
            <a:lvl1pPr>
              <a:defRPr sz="1600"/>
            </a:lvl1pPr>
            <a:lvl2pPr>
              <a:defRPr sz="1400"/>
            </a:lvl2pPr>
            <a:lvl3pPr>
              <a:defRPr sz="12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4" name="Content Placeholder 3"/>
          <p:cNvSpPr>
            <a:spLocks noGrp="1"/>
          </p:cNvSpPr>
          <p:nvPr>
            <p:ph sz="half" idx="2"/>
          </p:nvPr>
        </p:nvSpPr>
        <p:spPr>
          <a:xfrm>
            <a:off x="4648200" y="1647930"/>
            <a:ext cx="4038600" cy="4478233"/>
          </a:xfrm>
        </p:spPr>
        <p:txBody>
          <a:bodyPr>
            <a:noAutofit/>
          </a:bodyPr>
          <a:lstStyle>
            <a:lvl1pPr>
              <a:defRPr sz="1600"/>
            </a:lvl1pPr>
            <a:lvl2pPr>
              <a:defRPr sz="1400"/>
            </a:lvl2pPr>
            <a:lvl3pPr>
              <a:defRPr sz="12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448637"/>
            <a:ext cx="4040188" cy="474921"/>
          </a:xfrm>
          <a:solidFill>
            <a:srgbClr val="002060"/>
          </a:solidFill>
        </p:spPr>
        <p:txBody>
          <a:bodyPr anchor="b"/>
          <a:lstStyle>
            <a:lvl1pPr marL="0" indent="0">
              <a:buNone/>
              <a:defRPr sz="1600" b="0">
                <a:solidFill>
                  <a:schemeClr val="bg1"/>
                </a:solidFill>
                <a:latin typeface="Franklin Gothic Medium"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960808"/>
            <a:ext cx="4040188" cy="4038058"/>
          </a:xfrm>
          <a:solidFill>
            <a:schemeClr val="bg1">
              <a:lumMod val="95000"/>
            </a:schemeClr>
          </a:solidFill>
        </p:spPr>
        <p:txBody>
          <a:bodyPr/>
          <a:lstStyle>
            <a:lvl1pPr marL="169863" indent="-169863">
              <a:defRPr sz="1400"/>
            </a:lvl1pPr>
            <a:lvl2pPr>
              <a:defRPr sz="1200"/>
            </a:lvl2pPr>
            <a:lvl3pPr>
              <a:defRPr sz="1100"/>
            </a:lvl3pPr>
            <a:lvl4pPr>
              <a:defRPr sz="1050"/>
            </a:lvl4pPr>
            <a:lvl5pPr>
              <a:defRPr sz="105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448637"/>
            <a:ext cx="4041775" cy="474921"/>
          </a:xfrm>
          <a:solidFill>
            <a:srgbClr val="002060"/>
          </a:solidFill>
        </p:spPr>
        <p:txBody>
          <a:bodyPr anchor="b"/>
          <a:lstStyle>
            <a:lvl1pPr marL="0" indent="0">
              <a:buNone/>
              <a:defRPr sz="1600" b="0">
                <a:solidFill>
                  <a:schemeClr val="bg1"/>
                </a:solidFill>
                <a:latin typeface="Franklin Gothic Medium"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960808"/>
            <a:ext cx="4041775" cy="4038058"/>
          </a:xfrm>
          <a:solidFill>
            <a:schemeClr val="bg1">
              <a:lumMod val="95000"/>
            </a:schemeClr>
          </a:solidFill>
        </p:spPr>
        <p:txBody>
          <a:bodyPr/>
          <a:lstStyle>
            <a:lvl1pPr marL="169863" indent="-169863">
              <a:defRPr sz="1400"/>
            </a:lvl1pPr>
            <a:lvl2pPr>
              <a:defRPr sz="1200"/>
            </a:lvl2pPr>
            <a:lvl3pPr>
              <a:defRPr sz="1100"/>
            </a:lvl3pPr>
            <a:lvl4pPr>
              <a:defRPr sz="1050"/>
            </a:lvl4pPr>
            <a:lvl5pPr>
              <a:defRPr sz="105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5018" y="413146"/>
            <a:ext cx="8093331" cy="8038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221048"/>
            <a:ext cx="8229600" cy="4754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1" name="TextBox 10"/>
          <p:cNvSpPr txBox="1"/>
          <p:nvPr/>
        </p:nvSpPr>
        <p:spPr>
          <a:xfrm>
            <a:off x="8008535" y="6550025"/>
            <a:ext cx="720411" cy="261610"/>
          </a:xfrm>
          <a:prstGeom prst="rect">
            <a:avLst/>
          </a:prstGeom>
          <a:noFill/>
        </p:spPr>
        <p:txBody>
          <a:bodyPr wrap="square">
            <a:spAutoFit/>
          </a:bodyPr>
          <a:lstStyle/>
          <a:p>
            <a:pPr algn="r">
              <a:defRPr/>
            </a:pPr>
            <a:fld id="{5FF84CA1-BC55-4512-920A-E33489A23423}" type="slidenum">
              <a:rPr lang="en-US" sz="1100" smtClean="0">
                <a:latin typeface="Franklin Gothic Medium" pitchFamily="34" charset="0"/>
              </a:rPr>
              <a:pPr algn="r">
                <a:defRPr/>
              </a:pPr>
              <a:t>‹#›</a:t>
            </a:fld>
            <a:endParaRPr lang="en-US" sz="1100" dirty="0">
              <a:latin typeface="Franklin Gothic Medium" pitchFamily="34" charset="0"/>
            </a:endParaRPr>
          </a:p>
        </p:txBody>
      </p:sp>
      <p:sp>
        <p:nvSpPr>
          <p:cNvPr id="3" name="Rectangle 2"/>
          <p:cNvSpPr/>
          <p:nvPr userDrawn="1"/>
        </p:nvSpPr>
        <p:spPr>
          <a:xfrm>
            <a:off x="0" y="0"/>
            <a:ext cx="8531051" cy="231112"/>
          </a:xfrm>
          <a:prstGeom prst="rect">
            <a:avLst/>
          </a:prstGeom>
          <a:solidFill>
            <a:srgbClr val="6162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8368740" y="0"/>
            <a:ext cx="775260" cy="23111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0" y="269805"/>
            <a:ext cx="9144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Lst>
  <p:timing>
    <p:tnLst>
      <p:par>
        <p:cTn xmlns:p14="http://schemas.microsoft.com/office/powerpoint/2010/main" id="1" dur="indefinite" restart="never" nodeType="tmRoot"/>
      </p:par>
    </p:tnLst>
  </p:timing>
  <p:txStyles>
    <p:titleStyle>
      <a:lvl1pPr algn="l" rtl="0" fontAlgn="base">
        <a:lnSpc>
          <a:spcPts val="2000"/>
        </a:lnSpc>
        <a:spcBef>
          <a:spcPct val="0"/>
        </a:spcBef>
        <a:spcAft>
          <a:spcPct val="0"/>
        </a:spcAft>
        <a:defRPr sz="2400" b="0" kern="1200">
          <a:solidFill>
            <a:schemeClr val="tx1"/>
          </a:solidFill>
          <a:latin typeface="Franklin Gothic Medium" pitchFamily="34" charset="0"/>
          <a:ea typeface="+mj-ea"/>
          <a:cs typeface="+mj-cs"/>
        </a:defRPr>
      </a:lvl1pPr>
      <a:lvl2pPr algn="l" rtl="0" fontAlgn="base">
        <a:spcBef>
          <a:spcPct val="0"/>
        </a:spcBef>
        <a:spcAft>
          <a:spcPct val="0"/>
        </a:spcAft>
        <a:defRPr sz="3200" b="1">
          <a:solidFill>
            <a:schemeClr val="tx1"/>
          </a:solidFill>
          <a:latin typeface="Calibri" pitchFamily="34" charset="0"/>
        </a:defRPr>
      </a:lvl2pPr>
      <a:lvl3pPr algn="l" rtl="0" fontAlgn="base">
        <a:spcBef>
          <a:spcPct val="0"/>
        </a:spcBef>
        <a:spcAft>
          <a:spcPct val="0"/>
        </a:spcAft>
        <a:defRPr sz="3200" b="1">
          <a:solidFill>
            <a:schemeClr val="tx1"/>
          </a:solidFill>
          <a:latin typeface="Calibri" pitchFamily="34" charset="0"/>
        </a:defRPr>
      </a:lvl3pPr>
      <a:lvl4pPr algn="l" rtl="0" fontAlgn="base">
        <a:spcBef>
          <a:spcPct val="0"/>
        </a:spcBef>
        <a:spcAft>
          <a:spcPct val="0"/>
        </a:spcAft>
        <a:defRPr sz="3200" b="1">
          <a:solidFill>
            <a:schemeClr val="tx1"/>
          </a:solidFill>
          <a:latin typeface="Calibri" pitchFamily="34" charset="0"/>
        </a:defRPr>
      </a:lvl4pPr>
      <a:lvl5pPr algn="l" rtl="0" fontAlgn="base">
        <a:spcBef>
          <a:spcPct val="0"/>
        </a:spcBef>
        <a:spcAft>
          <a:spcPct val="0"/>
        </a:spcAft>
        <a:defRPr sz="3200" b="1">
          <a:solidFill>
            <a:schemeClr val="tx1"/>
          </a:solidFill>
          <a:latin typeface="Calibri" pitchFamily="34" charset="0"/>
        </a:defRPr>
      </a:lvl5pPr>
      <a:lvl6pPr marL="457200" algn="l" rtl="0" fontAlgn="base">
        <a:spcBef>
          <a:spcPct val="0"/>
        </a:spcBef>
        <a:spcAft>
          <a:spcPct val="0"/>
        </a:spcAft>
        <a:defRPr sz="3200" b="1">
          <a:solidFill>
            <a:schemeClr val="tx1"/>
          </a:solidFill>
          <a:latin typeface="Calibri" pitchFamily="34" charset="0"/>
        </a:defRPr>
      </a:lvl6pPr>
      <a:lvl7pPr marL="914400" algn="l" rtl="0" fontAlgn="base">
        <a:spcBef>
          <a:spcPct val="0"/>
        </a:spcBef>
        <a:spcAft>
          <a:spcPct val="0"/>
        </a:spcAft>
        <a:defRPr sz="3200" b="1">
          <a:solidFill>
            <a:schemeClr val="tx1"/>
          </a:solidFill>
          <a:latin typeface="Calibri" pitchFamily="34" charset="0"/>
        </a:defRPr>
      </a:lvl7pPr>
      <a:lvl8pPr marL="1371600" algn="l" rtl="0" fontAlgn="base">
        <a:spcBef>
          <a:spcPct val="0"/>
        </a:spcBef>
        <a:spcAft>
          <a:spcPct val="0"/>
        </a:spcAft>
        <a:defRPr sz="3200" b="1">
          <a:solidFill>
            <a:schemeClr val="tx1"/>
          </a:solidFill>
          <a:latin typeface="Calibri" pitchFamily="34" charset="0"/>
        </a:defRPr>
      </a:lvl8pPr>
      <a:lvl9pPr marL="1828800" algn="l" rtl="0" fontAlgn="base">
        <a:spcBef>
          <a:spcPct val="0"/>
        </a:spcBef>
        <a:spcAft>
          <a:spcPct val="0"/>
        </a:spcAft>
        <a:defRPr sz="3200" b="1">
          <a:solidFill>
            <a:schemeClr val="tx1"/>
          </a:solidFill>
          <a:latin typeface="Calibri" pitchFamily="34" charset="0"/>
        </a:defRPr>
      </a:lvl9pPr>
    </p:titleStyle>
    <p:bodyStyle>
      <a:lvl1pPr marL="231775" indent="-231775" algn="l" rtl="0" fontAlgn="base">
        <a:spcBef>
          <a:spcPct val="20000"/>
        </a:spcBef>
        <a:spcAft>
          <a:spcPts val="600"/>
        </a:spcAft>
        <a:buClr>
          <a:srgbClr val="002060"/>
        </a:buClr>
        <a:buFont typeface="Wingdings" pitchFamily="2" charset="2"/>
        <a:buChar char="§"/>
        <a:defRPr sz="1600" kern="1200">
          <a:solidFill>
            <a:schemeClr val="tx1">
              <a:lumMod val="75000"/>
              <a:lumOff val="25000"/>
            </a:schemeClr>
          </a:solidFill>
          <a:latin typeface="Franklin Gothic Medium" pitchFamily="34" charset="0"/>
          <a:ea typeface="+mn-ea"/>
          <a:cs typeface="+mn-cs"/>
        </a:defRPr>
      </a:lvl1pPr>
      <a:lvl2pPr marL="573088" indent="-225425" algn="l" rtl="0" fontAlgn="base">
        <a:spcBef>
          <a:spcPct val="20000"/>
        </a:spcBef>
        <a:spcAft>
          <a:spcPct val="0"/>
        </a:spcAft>
        <a:buFont typeface="Arial" charset="0"/>
        <a:buChar char="–"/>
        <a:defRPr sz="1400" kern="1200">
          <a:solidFill>
            <a:schemeClr val="tx1">
              <a:lumMod val="75000"/>
              <a:lumOff val="25000"/>
            </a:schemeClr>
          </a:solidFill>
          <a:latin typeface="Franklin Gothic Book" pitchFamily="34" charset="0"/>
          <a:ea typeface="+mn-ea"/>
          <a:cs typeface="+mn-cs"/>
        </a:defRPr>
      </a:lvl2pPr>
      <a:lvl3pPr marL="682625" indent="-111125" algn="l" rtl="0" fontAlgn="base">
        <a:spcBef>
          <a:spcPct val="20000"/>
        </a:spcBef>
        <a:spcAft>
          <a:spcPct val="0"/>
        </a:spcAft>
        <a:buFont typeface="Arial" charset="0"/>
        <a:buChar char="•"/>
        <a:defRPr sz="1200" kern="1200">
          <a:solidFill>
            <a:schemeClr val="tx1">
              <a:lumMod val="75000"/>
              <a:lumOff val="25000"/>
            </a:schemeClr>
          </a:solidFill>
          <a:latin typeface="Franklin Gothic Book" pitchFamily="34" charset="0"/>
          <a:ea typeface="+mn-ea"/>
          <a:cs typeface="+mn-cs"/>
        </a:defRPr>
      </a:lvl3pPr>
      <a:lvl4pPr marL="1600200" indent="-228600" algn="l" rtl="0" fontAlgn="base">
        <a:spcBef>
          <a:spcPct val="20000"/>
        </a:spcBef>
        <a:spcAft>
          <a:spcPct val="0"/>
        </a:spcAft>
        <a:buFont typeface="Arial" charset="0"/>
        <a:buChar char="–"/>
        <a:defRPr sz="1100" kern="1200">
          <a:solidFill>
            <a:schemeClr val="tx1">
              <a:lumMod val="75000"/>
              <a:lumOff val="25000"/>
            </a:schemeClr>
          </a:solidFill>
          <a:latin typeface="Franklin Gothic Book" pitchFamily="34" charset="0"/>
          <a:ea typeface="+mn-ea"/>
          <a:cs typeface="+mn-cs"/>
        </a:defRPr>
      </a:lvl4pPr>
      <a:lvl5pPr marL="2057400" indent="-228600" algn="l" rtl="0" fontAlgn="base">
        <a:spcBef>
          <a:spcPct val="20000"/>
        </a:spcBef>
        <a:spcAft>
          <a:spcPct val="0"/>
        </a:spcAft>
        <a:buFont typeface="Arial" charset="0"/>
        <a:buChar char="»"/>
        <a:defRPr sz="1100" kern="1200">
          <a:solidFill>
            <a:schemeClr val="tx1">
              <a:lumMod val="75000"/>
              <a:lumOff val="25000"/>
            </a:schemeClr>
          </a:solidFill>
          <a:latin typeface="Franklin Gothic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t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Maribeth Gandy</a:t>
            </a:r>
            <a:endParaRPr lang="en-US" dirty="0"/>
          </a:p>
        </p:txBody>
      </p:sp>
      <p:sp>
        <p:nvSpPr>
          <p:cNvPr id="5" name="Subtitle 4"/>
          <p:cNvSpPr>
            <a:spLocks noGrp="1"/>
          </p:cNvSpPr>
          <p:nvPr>
            <p:ph type="subTitle" idx="1"/>
          </p:nvPr>
        </p:nvSpPr>
        <p:spPr>
          <a:xfrm>
            <a:off x="396909" y="5344048"/>
            <a:ext cx="7802827" cy="904271"/>
          </a:xfrm>
        </p:spPr>
        <p:txBody>
          <a:bodyPr/>
          <a:lstStyle/>
          <a:p>
            <a:r>
              <a:rPr lang="en-US" dirty="0" smtClean="0"/>
              <a:t>User-centered Design of </a:t>
            </a:r>
          </a:p>
          <a:p>
            <a:r>
              <a:rPr lang="en-US" dirty="0" smtClean="0">
                <a:latin typeface="Franklin Gothic Medium Cond" pitchFamily="34" charset="0"/>
              </a:rPr>
              <a:t>Mobile &amp; Wearable Applications</a:t>
            </a:r>
            <a:endParaRPr lang="en-US" dirty="0">
              <a:latin typeface="Franklin Gothic Medium Cond" pitchFamily="34" charset="0"/>
            </a:endParaRPr>
          </a:p>
        </p:txBody>
      </p:sp>
      <p:pic>
        <p:nvPicPr>
          <p:cNvPr id="6" name="Picture 5" descr="futureScen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200"/>
            <a:ext cx="9144000" cy="5621509"/>
          </a:xfrm>
          <a:prstGeom prst="rect">
            <a:avLst/>
          </a:prstGeom>
        </p:spPr>
      </p:pic>
    </p:spTree>
    <p:extLst>
      <p:ext uri="{BB962C8B-B14F-4D97-AF65-F5344CB8AC3E}">
        <p14:creationId xmlns:p14="http://schemas.microsoft.com/office/powerpoint/2010/main" val="35339577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User-Centered Design</a:t>
            </a:r>
            <a:endParaRPr lang="en-US" dirty="0"/>
          </a:p>
        </p:txBody>
      </p:sp>
      <p:sp>
        <p:nvSpPr>
          <p:cNvPr id="3" name="Content Placeholder 2"/>
          <p:cNvSpPr>
            <a:spLocks noGrp="1"/>
          </p:cNvSpPr>
          <p:nvPr>
            <p:ph idx="1"/>
          </p:nvPr>
        </p:nvSpPr>
        <p:spPr>
          <a:xfrm>
            <a:off x="457200" y="1456740"/>
            <a:ext cx="8229600" cy="4754563"/>
          </a:xfrm>
        </p:spPr>
        <p:txBody>
          <a:bodyPr/>
          <a:lstStyle/>
          <a:p>
            <a:r>
              <a:rPr lang="en-US" i="1" dirty="0" smtClean="0">
                <a:latin typeface="Franklin Gothic Book"/>
                <a:cs typeface="Franklin Gothic Book"/>
              </a:rPr>
              <a:t>“…the </a:t>
            </a:r>
            <a:r>
              <a:rPr lang="en-US" i="1" dirty="0">
                <a:latin typeface="Franklin Gothic Book"/>
                <a:cs typeface="Franklin Gothic Book"/>
              </a:rPr>
              <a:t>process of designing a tool, such as a website’s or application’s user interface, from the perspective of how it will be understood and used by a human </a:t>
            </a:r>
            <a:r>
              <a:rPr lang="en-US" i="1" dirty="0" smtClean="0">
                <a:latin typeface="Franklin Gothic Book"/>
                <a:cs typeface="Franklin Gothic Book"/>
              </a:rPr>
              <a:t>user.” </a:t>
            </a:r>
          </a:p>
          <a:p>
            <a:r>
              <a:rPr lang="en-US" i="1" dirty="0" smtClean="0">
                <a:latin typeface="Franklin Gothic Book"/>
                <a:cs typeface="Franklin Gothic Book"/>
              </a:rPr>
              <a:t>“…tries </a:t>
            </a:r>
            <a:r>
              <a:rPr lang="en-US" i="1" dirty="0">
                <a:latin typeface="Franklin Gothic Book"/>
                <a:cs typeface="Franklin Gothic Book"/>
              </a:rPr>
              <a:t>to optimize the product around how users can, want, or need to use the product, rather than forcing the users to change their behavior to accommodate the product.</a:t>
            </a:r>
            <a:r>
              <a:rPr lang="en-US" i="1" dirty="0" smtClean="0">
                <a:latin typeface="Franklin Gothic Book"/>
                <a:cs typeface="Franklin Gothic Book"/>
              </a:rPr>
              <a:t>”</a:t>
            </a:r>
          </a:p>
          <a:p>
            <a:r>
              <a:rPr lang="en-US" dirty="0"/>
              <a:t>G</a:t>
            </a:r>
            <a:r>
              <a:rPr lang="en-US" dirty="0" smtClean="0"/>
              <a:t>uiding </a:t>
            </a:r>
            <a:r>
              <a:rPr lang="en-US" dirty="0"/>
              <a:t>principles </a:t>
            </a:r>
            <a:endParaRPr lang="en-US" dirty="0" smtClean="0"/>
          </a:p>
          <a:p>
            <a:pPr lvl="1"/>
            <a:r>
              <a:rPr lang="en-US" dirty="0" smtClean="0"/>
              <a:t>Start </a:t>
            </a:r>
            <a:r>
              <a:rPr lang="en-US" dirty="0"/>
              <a:t>with the users rather than the technology or even solutions</a:t>
            </a:r>
          </a:p>
          <a:p>
            <a:pPr lvl="1"/>
            <a:r>
              <a:rPr lang="en-US" dirty="0"/>
              <a:t>Consider all the stakeholders</a:t>
            </a:r>
          </a:p>
          <a:p>
            <a:pPr lvl="2"/>
            <a:r>
              <a:rPr lang="en-US" dirty="0"/>
              <a:t>System must provide immediate value to the user</a:t>
            </a:r>
          </a:p>
          <a:p>
            <a:pPr lvl="1"/>
            <a:r>
              <a:rPr lang="en-US" dirty="0"/>
              <a:t>Wearable (and mobile) systems must mesh with the users environment, culture, and lifestyle.</a:t>
            </a:r>
          </a:p>
          <a:p>
            <a:pPr lvl="2"/>
            <a:r>
              <a:rPr lang="en-US" dirty="0"/>
              <a:t>And should support users doing a primary task separate from application</a:t>
            </a:r>
          </a:p>
          <a:p>
            <a:pPr lvl="1"/>
            <a:r>
              <a:rPr lang="en-US" dirty="0"/>
              <a:t>For what kind of research is this field helpful?</a:t>
            </a:r>
          </a:p>
          <a:p>
            <a:pPr lvl="2"/>
            <a:r>
              <a:rPr lang="en-US" dirty="0"/>
              <a:t>Systems meant to be integrated into existing workflows, lifestyles, communities, and environments</a:t>
            </a:r>
          </a:p>
          <a:p>
            <a:pPr lvl="1"/>
            <a:r>
              <a:rPr lang="en-US" dirty="0" smtClean="0"/>
              <a:t>Who are the experts?</a:t>
            </a:r>
            <a:endParaRPr lang="en-US" dirty="0"/>
          </a:p>
          <a:p>
            <a:pPr lvl="2"/>
            <a:r>
              <a:rPr lang="en-US" dirty="0"/>
              <a:t>Human Computer Interaction (HCI) Experts come from a variety of disciplines</a:t>
            </a:r>
          </a:p>
          <a:p>
            <a:pPr lvl="3"/>
            <a:r>
              <a:rPr lang="en-US" dirty="0"/>
              <a:t>Computing, Engineering, Psychology, </a:t>
            </a:r>
            <a:r>
              <a:rPr lang="en-US" dirty="0" smtClean="0"/>
              <a:t>Sociology, and </a:t>
            </a:r>
            <a:r>
              <a:rPr lang="en-US" dirty="0"/>
              <a:t>Design</a:t>
            </a:r>
          </a:p>
          <a:p>
            <a:pPr marL="0" indent="0">
              <a:buNone/>
            </a:pPr>
            <a:endParaRPr lang="en-US" i="1" dirty="0">
              <a:latin typeface="Franklin Gothic Book"/>
              <a:cs typeface="Franklin Gothic Book"/>
            </a:endParaRPr>
          </a:p>
        </p:txBody>
      </p:sp>
    </p:spTree>
    <p:extLst>
      <p:ext uri="{BB962C8B-B14F-4D97-AF65-F5344CB8AC3E}">
        <p14:creationId xmlns:p14="http://schemas.microsoft.com/office/powerpoint/2010/main" val="296095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Guiding Principles and Key Terms</a:t>
            </a:r>
            <a:endParaRPr lang="en-US" dirty="0"/>
          </a:p>
        </p:txBody>
      </p:sp>
      <p:sp>
        <p:nvSpPr>
          <p:cNvPr id="3" name="Content Placeholder 2"/>
          <p:cNvSpPr>
            <a:spLocks noGrp="1"/>
          </p:cNvSpPr>
          <p:nvPr>
            <p:ph idx="1"/>
          </p:nvPr>
        </p:nvSpPr>
        <p:spPr>
          <a:xfrm>
            <a:off x="186267" y="628388"/>
            <a:ext cx="5554133" cy="5322261"/>
          </a:xfrm>
        </p:spPr>
        <p:txBody>
          <a:bodyPr>
            <a:normAutofit/>
          </a:bodyPr>
          <a:lstStyle/>
          <a:p>
            <a:pPr marL="347663" lvl="1" indent="0">
              <a:buNone/>
            </a:pPr>
            <a:endParaRPr lang="en-US" dirty="0" smtClean="0"/>
          </a:p>
          <a:p>
            <a:r>
              <a:rPr lang="en-US" dirty="0" smtClean="0"/>
              <a:t>The Process and Keywords</a:t>
            </a:r>
          </a:p>
          <a:p>
            <a:pPr lvl="1"/>
            <a:r>
              <a:rPr lang="en-US" b="1" i="1" dirty="0" smtClean="0"/>
              <a:t>Futures-based Approach</a:t>
            </a:r>
          </a:p>
          <a:p>
            <a:pPr lvl="2"/>
            <a:r>
              <a:rPr lang="en-US" b="1" dirty="0" smtClean="0"/>
              <a:t>Extended Present, Familiar Future, Unexpected Futures</a:t>
            </a:r>
          </a:p>
          <a:p>
            <a:pPr lvl="2"/>
            <a:r>
              <a:rPr lang="en-US" b="1" dirty="0" smtClean="0"/>
              <a:t>Disregarded signals</a:t>
            </a:r>
          </a:p>
          <a:p>
            <a:pPr lvl="2"/>
            <a:r>
              <a:rPr lang="en-US" b="1" dirty="0" smtClean="0"/>
              <a:t>Consensus is not the goal</a:t>
            </a:r>
          </a:p>
          <a:p>
            <a:pPr lvl="1"/>
            <a:r>
              <a:rPr lang="en-US" b="1" i="1" dirty="0" smtClean="0"/>
              <a:t>Participatory Design</a:t>
            </a:r>
          </a:p>
          <a:p>
            <a:pPr lvl="2"/>
            <a:r>
              <a:rPr lang="en-US" dirty="0" smtClean="0"/>
              <a:t>focused on collaborative decision-making</a:t>
            </a:r>
            <a:endParaRPr lang="en-US" dirty="0"/>
          </a:p>
          <a:p>
            <a:pPr lvl="2"/>
            <a:r>
              <a:rPr lang="en-US" dirty="0" smtClean="0"/>
              <a:t>moving end-users into world of researchers</a:t>
            </a:r>
            <a:r>
              <a:rPr lang="en-US" b="1" i="1" dirty="0" smtClean="0"/>
              <a:t>. Empathic Design </a:t>
            </a:r>
            <a:r>
              <a:rPr lang="en-US" dirty="0" smtClean="0"/>
              <a:t>moves researchers into world of end users.</a:t>
            </a:r>
            <a:endParaRPr lang="en-US" i="1" dirty="0" smtClean="0"/>
          </a:p>
          <a:p>
            <a:pPr lvl="1"/>
            <a:r>
              <a:rPr lang="en-US" b="1" i="1" dirty="0" smtClean="0"/>
              <a:t>Prototyping</a:t>
            </a:r>
          </a:p>
          <a:p>
            <a:pPr lvl="2"/>
            <a:r>
              <a:rPr lang="en-US" i="1" dirty="0"/>
              <a:t>In situ </a:t>
            </a:r>
            <a:r>
              <a:rPr lang="en-US" dirty="0" smtClean="0"/>
              <a:t>ideation (e.g. DART)</a:t>
            </a:r>
          </a:p>
          <a:p>
            <a:pPr lvl="2"/>
            <a:r>
              <a:rPr lang="en-US" dirty="0" smtClean="0"/>
              <a:t>Low fidelity for ease and to garner the best feedback</a:t>
            </a:r>
          </a:p>
          <a:p>
            <a:pPr lvl="3"/>
            <a:r>
              <a:rPr lang="en-US" dirty="0" smtClean="0"/>
              <a:t>Google Glass</a:t>
            </a:r>
          </a:p>
          <a:p>
            <a:pPr lvl="2"/>
            <a:r>
              <a:rPr lang="en-US" b="1" i="1" dirty="0" smtClean="0"/>
              <a:t>Wizard-of-Oz </a:t>
            </a:r>
            <a:r>
              <a:rPr lang="en-US" dirty="0" smtClean="0"/>
              <a:t>techniques can be used to produce systems with realistic behavior with little development required</a:t>
            </a:r>
          </a:p>
          <a:p>
            <a:pPr lvl="3"/>
            <a:r>
              <a:rPr lang="en-US" dirty="0" smtClean="0"/>
              <a:t>“Voices of Oakland”</a:t>
            </a:r>
          </a:p>
        </p:txBody>
      </p:sp>
      <p:pic>
        <p:nvPicPr>
          <p:cNvPr id="4" name="Picture 3" descr="GoogleGlass_prototy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145449" y="3737097"/>
            <a:ext cx="2467870" cy="1850903"/>
          </a:xfrm>
          <a:prstGeom prst="rect">
            <a:avLst/>
          </a:prstGeom>
        </p:spPr>
      </p:pic>
      <p:pic>
        <p:nvPicPr>
          <p:cNvPr id="6" name="Picture 5" descr="VOA_wizar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361" y="4699869"/>
            <a:ext cx="2448531" cy="1836399"/>
          </a:xfrm>
          <a:prstGeom prst="rect">
            <a:avLst/>
          </a:prstGeom>
        </p:spPr>
      </p:pic>
      <p:pic>
        <p:nvPicPr>
          <p:cNvPr id="7" name="Picture 6" descr="https://lh5.googleusercontent.com/B8_EI7-UvHvnk7W4pKwC7N8h4JzAllmUUNqudmKWS7rwrt8UEqyg8ghOUTiD8-bXQOdYldltc6I6J7NrfUa1xbixhJ0HrpiE4T2KQYVskuGl-k-R4yQT9lmBHXAJmzYVRbWUEeWG"/>
          <p:cNvPicPr/>
          <p:nvPr/>
        </p:nvPicPr>
        <p:blipFill>
          <a:blip r:embed="rId5">
            <a:extLst>
              <a:ext uri="{28A0092B-C50C-407E-A947-70E740481C1C}">
                <a14:useLocalDpi xmlns:a14="http://schemas.microsoft.com/office/drawing/2010/main" val="0"/>
              </a:ext>
            </a:extLst>
          </a:blip>
          <a:srcRect/>
          <a:stretch>
            <a:fillRect/>
          </a:stretch>
        </p:blipFill>
        <p:spPr bwMode="auto">
          <a:xfrm>
            <a:off x="5676900" y="1075266"/>
            <a:ext cx="3077633" cy="2158999"/>
          </a:xfrm>
          <a:prstGeom prst="rect">
            <a:avLst/>
          </a:prstGeom>
          <a:noFill/>
          <a:ln>
            <a:noFill/>
          </a:ln>
        </p:spPr>
      </p:pic>
      <p:pic>
        <p:nvPicPr>
          <p:cNvPr id="8" name="Picture 7" descr="annotations.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1" y="4707470"/>
            <a:ext cx="2444496" cy="1828800"/>
          </a:xfrm>
          <a:prstGeom prst="rect">
            <a:avLst/>
          </a:prstGeom>
        </p:spPr>
      </p:pic>
    </p:spTree>
    <p:extLst>
      <p:ext uri="{BB962C8B-B14F-4D97-AF65-F5344CB8AC3E}">
        <p14:creationId xmlns:p14="http://schemas.microsoft.com/office/powerpoint/2010/main" val="266354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the Context</a:t>
            </a:r>
            <a:endParaRPr lang="en-US" dirty="0"/>
          </a:p>
        </p:txBody>
      </p:sp>
      <p:sp>
        <p:nvSpPr>
          <p:cNvPr id="3" name="Content Placeholder 2"/>
          <p:cNvSpPr>
            <a:spLocks noGrp="1"/>
          </p:cNvSpPr>
          <p:nvPr>
            <p:ph idx="1"/>
          </p:nvPr>
        </p:nvSpPr>
        <p:spPr>
          <a:xfrm>
            <a:off x="254005" y="899321"/>
            <a:ext cx="4114800" cy="4754563"/>
          </a:xfrm>
        </p:spPr>
        <p:txBody>
          <a:bodyPr/>
          <a:lstStyle/>
          <a:p>
            <a:r>
              <a:rPr lang="en-US" dirty="0" smtClean="0"/>
              <a:t>First step is awareness, but there is a large jump to positive behavior change</a:t>
            </a:r>
          </a:p>
          <a:p>
            <a:pPr lvl="1"/>
            <a:r>
              <a:rPr lang="en-US" dirty="0" smtClean="0"/>
              <a:t>Sensing/measures/logging -&gt; producing insights/presenting data -&gt; </a:t>
            </a:r>
            <a:r>
              <a:rPr lang="en-US" dirty="0" err="1" smtClean="0"/>
              <a:t>sensemaking</a:t>
            </a:r>
            <a:r>
              <a:rPr lang="en-US" dirty="0" smtClean="0"/>
              <a:t>-&gt; guiding toward effective strategies</a:t>
            </a:r>
          </a:p>
          <a:p>
            <a:pPr lvl="2"/>
            <a:r>
              <a:rPr lang="en-US" dirty="0" smtClean="0"/>
              <a:t> </a:t>
            </a:r>
            <a:r>
              <a:rPr lang="en-US" dirty="0" err="1" smtClean="0"/>
              <a:t>Lifemash</a:t>
            </a:r>
            <a:r>
              <a:rPr lang="en-US" dirty="0" smtClean="0"/>
              <a:t>, Diabetes Detective, Voice Stress Analysis</a:t>
            </a:r>
          </a:p>
          <a:p>
            <a:r>
              <a:rPr lang="en-US" dirty="0" smtClean="0"/>
              <a:t>Adherence </a:t>
            </a:r>
            <a:r>
              <a:rPr lang="en-US" dirty="0"/>
              <a:t>is the challenge. Novelty/motivation </a:t>
            </a:r>
            <a:r>
              <a:rPr lang="en-US" dirty="0" smtClean="0"/>
              <a:t>fades</a:t>
            </a:r>
          </a:p>
          <a:p>
            <a:r>
              <a:rPr lang="en-US" dirty="0" smtClean="0"/>
              <a:t>Social considerations. </a:t>
            </a:r>
            <a:r>
              <a:rPr lang="en-US" dirty="0"/>
              <a:t>U</a:t>
            </a:r>
            <a:r>
              <a:rPr lang="en-US" dirty="0" smtClean="0"/>
              <a:t>sers </a:t>
            </a:r>
            <a:r>
              <a:rPr lang="en-US" dirty="0"/>
              <a:t>may be self-</a:t>
            </a:r>
            <a:r>
              <a:rPr lang="en-US" dirty="0" smtClean="0"/>
              <a:t>conscious</a:t>
            </a:r>
          </a:p>
          <a:p>
            <a:pPr lvl="1"/>
            <a:r>
              <a:rPr lang="en-US" dirty="0" smtClean="0"/>
              <a:t>Wearable touchpad design</a:t>
            </a:r>
          </a:p>
          <a:p>
            <a:r>
              <a:rPr lang="en-US" dirty="0" smtClean="0"/>
              <a:t>Make the user experience </a:t>
            </a:r>
            <a:r>
              <a:rPr lang="en-US" dirty="0"/>
              <a:t>positive rather than </a:t>
            </a:r>
            <a:r>
              <a:rPr lang="en-US" dirty="0" smtClean="0"/>
              <a:t>negative</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691062" y="655539"/>
            <a:ext cx="4333875" cy="2465070"/>
          </a:xfrm>
          <a:prstGeom prst="rect">
            <a:avLst/>
          </a:prstGeom>
        </p:spPr>
      </p:pic>
      <p:pic>
        <p:nvPicPr>
          <p:cNvPr id="4" name="Picture 3" descr="healthAR_mirrorAbstra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293533"/>
            <a:ext cx="2172177" cy="1581912"/>
          </a:xfrm>
          <a:prstGeom prst="rect">
            <a:avLst/>
          </a:prstGeom>
        </p:spPr>
      </p:pic>
      <p:pic>
        <p:nvPicPr>
          <p:cNvPr id="8" name="Picture 7" descr="healthAR_mirrorARClose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7999" y="4990917"/>
            <a:ext cx="2172178" cy="1581912"/>
          </a:xfrm>
          <a:prstGeom prst="rect">
            <a:avLst/>
          </a:prstGeom>
        </p:spPr>
      </p:pic>
      <p:pic>
        <p:nvPicPr>
          <p:cNvPr id="9" name="Picture 8" descr="healthAR_tex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8133" y="3297584"/>
            <a:ext cx="2168477" cy="1579217"/>
          </a:xfrm>
          <a:prstGeom prst="rect">
            <a:avLst/>
          </a:prstGeom>
        </p:spPr>
      </p:pic>
      <p:pic>
        <p:nvPicPr>
          <p:cNvPr id="10" name="Picture 9" descr="healthAR_mirrorARGU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8131" y="4990917"/>
            <a:ext cx="2172178" cy="1581912"/>
          </a:xfrm>
          <a:prstGeom prst="rect">
            <a:avLst/>
          </a:prstGeom>
        </p:spPr>
      </p:pic>
      <p:pic>
        <p:nvPicPr>
          <p:cNvPr id="11" name="Picture 10"/>
          <p:cNvPicPr>
            <a:picLocks noChangeAspect="1"/>
          </p:cNvPicPr>
          <p:nvPr/>
        </p:nvPicPr>
        <p:blipFill rotWithShape="1">
          <a:blip r:embed="rId7"/>
          <a:srcRect t="18198"/>
          <a:stretch/>
        </p:blipFill>
        <p:spPr>
          <a:xfrm>
            <a:off x="1151466" y="4842933"/>
            <a:ext cx="2139526" cy="1794933"/>
          </a:xfrm>
          <a:prstGeom prst="rect">
            <a:avLst/>
          </a:prstGeom>
        </p:spPr>
      </p:pic>
    </p:spTree>
    <p:extLst>
      <p:ext uri="{BB962C8B-B14F-4D97-AF65-F5344CB8AC3E}">
        <p14:creationId xmlns:p14="http://schemas.microsoft.com/office/powerpoint/2010/main" val="1863699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the Context: an assistive technology device</a:t>
            </a:r>
            <a:endParaRPr lang="en-US" dirty="0"/>
          </a:p>
        </p:txBody>
      </p:sp>
      <p:sp>
        <p:nvSpPr>
          <p:cNvPr id="3" name="Content Placeholder 2"/>
          <p:cNvSpPr>
            <a:spLocks noGrp="1"/>
          </p:cNvSpPr>
          <p:nvPr>
            <p:ph idx="1"/>
          </p:nvPr>
        </p:nvSpPr>
        <p:spPr>
          <a:xfrm>
            <a:off x="457200" y="1221048"/>
            <a:ext cx="3285616" cy="4754563"/>
          </a:xfrm>
        </p:spPr>
        <p:txBody>
          <a:bodyPr/>
          <a:lstStyle/>
          <a:p>
            <a:r>
              <a:rPr lang="en-US" dirty="0" smtClean="0"/>
              <a:t>How to provide situational awareness to a user with vision impairment?</a:t>
            </a:r>
          </a:p>
          <a:p>
            <a:r>
              <a:rPr lang="en-US" dirty="0" smtClean="0"/>
              <a:t>Participatory design with all stakeholders</a:t>
            </a:r>
          </a:p>
          <a:p>
            <a:r>
              <a:rPr lang="en-US" i="1" dirty="0" smtClean="0"/>
              <a:t>in vivo </a:t>
            </a:r>
            <a:r>
              <a:rPr lang="en-US" dirty="0" smtClean="0"/>
              <a:t>versus </a:t>
            </a:r>
            <a:r>
              <a:rPr lang="en-US" i="1" dirty="0" smtClean="0"/>
              <a:t>in vitro </a:t>
            </a:r>
            <a:r>
              <a:rPr lang="en-US" dirty="0" smtClean="0"/>
              <a:t>design</a:t>
            </a:r>
          </a:p>
          <a:p>
            <a:r>
              <a:rPr lang="en-US" dirty="0" smtClean="0"/>
              <a:t>Guide dog as inspirational “technology”</a:t>
            </a:r>
          </a:p>
          <a:p>
            <a:r>
              <a:rPr lang="en-US" dirty="0" smtClean="0"/>
              <a:t>Convention</a:t>
            </a:r>
            <a:r>
              <a:rPr lang="en-US" dirty="0"/>
              <a:t>, Public Policy, and </a:t>
            </a:r>
            <a:r>
              <a:rPr lang="en-US" dirty="0" smtClean="0"/>
              <a:t>Regulation</a:t>
            </a:r>
          </a:p>
          <a:p>
            <a:r>
              <a:rPr lang="en-US" dirty="0" smtClean="0"/>
              <a:t>Requirements</a:t>
            </a:r>
          </a:p>
          <a:p>
            <a:pPr lvl="1"/>
            <a:r>
              <a:rPr lang="en-US" dirty="0" smtClean="0"/>
              <a:t>Controllable conspicuousness</a:t>
            </a:r>
          </a:p>
          <a:p>
            <a:pPr lvl="1"/>
            <a:r>
              <a:rPr lang="en-US" dirty="0" smtClean="0"/>
              <a:t>Technology as “ice breaker”</a:t>
            </a:r>
          </a:p>
          <a:p>
            <a:pPr lvl="1"/>
            <a:r>
              <a:rPr lang="en-US" dirty="0" smtClean="0"/>
              <a:t>Avoid information overload</a:t>
            </a:r>
          </a:p>
          <a:p>
            <a:pPr lvl="1"/>
            <a:r>
              <a:rPr lang="en-US" dirty="0" smtClean="0"/>
              <a:t>Transparency of sensing &amp; mode</a:t>
            </a:r>
          </a:p>
          <a:p>
            <a:pPr lvl="1"/>
            <a:endParaRPr lang="en-US" dirty="0" smtClean="0"/>
          </a:p>
          <a:p>
            <a:pPr marL="0" indent="0">
              <a:buNone/>
            </a:pPr>
            <a:endParaRPr lang="en-US" dirty="0"/>
          </a:p>
          <a:p>
            <a:endParaRPr lang="en-US" dirty="0" smtClean="0"/>
          </a:p>
          <a:p>
            <a:endParaRPr lang="en-US" dirty="0"/>
          </a:p>
        </p:txBody>
      </p:sp>
      <p:pic>
        <p:nvPicPr>
          <p:cNvPr id="5" name="Picture 4"/>
          <p:cNvPicPr>
            <a:picLocks noChangeAspect="1"/>
          </p:cNvPicPr>
          <p:nvPr/>
        </p:nvPicPr>
        <p:blipFill>
          <a:blip r:embed="rId2"/>
          <a:stretch>
            <a:fillRect/>
          </a:stretch>
        </p:blipFill>
        <p:spPr>
          <a:xfrm>
            <a:off x="4707351" y="4355309"/>
            <a:ext cx="3777662" cy="2195395"/>
          </a:xfrm>
          <a:prstGeom prst="rect">
            <a:avLst/>
          </a:prstGeom>
        </p:spPr>
      </p:pic>
      <p:pic>
        <p:nvPicPr>
          <p:cNvPr id="6" name="Picture 5"/>
          <p:cNvPicPr>
            <a:picLocks noChangeAspect="1"/>
          </p:cNvPicPr>
          <p:nvPr/>
        </p:nvPicPr>
        <p:blipFill>
          <a:blip r:embed="rId3"/>
          <a:stretch>
            <a:fillRect/>
          </a:stretch>
        </p:blipFill>
        <p:spPr>
          <a:xfrm>
            <a:off x="5011701" y="931477"/>
            <a:ext cx="3204783" cy="3454257"/>
          </a:xfrm>
          <a:prstGeom prst="rect">
            <a:avLst/>
          </a:prstGeom>
        </p:spPr>
      </p:pic>
    </p:spTree>
    <p:extLst>
      <p:ext uri="{BB962C8B-B14F-4D97-AF65-F5344CB8AC3E}">
        <p14:creationId xmlns:p14="http://schemas.microsoft.com/office/powerpoint/2010/main" val="381379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Design: Elements of the user experience</a:t>
            </a:r>
            <a:endParaRPr lang="en-US" dirty="0"/>
          </a:p>
        </p:txBody>
      </p:sp>
      <p:sp>
        <p:nvSpPr>
          <p:cNvPr id="3" name="Content Placeholder 2"/>
          <p:cNvSpPr>
            <a:spLocks noGrp="1"/>
          </p:cNvSpPr>
          <p:nvPr>
            <p:ph idx="1"/>
          </p:nvPr>
        </p:nvSpPr>
        <p:spPr>
          <a:xfrm>
            <a:off x="457200" y="1221048"/>
            <a:ext cx="4717757" cy="5317779"/>
          </a:xfrm>
        </p:spPr>
        <p:txBody>
          <a:bodyPr>
            <a:normAutofit fontScale="92500" lnSpcReduction="10000"/>
          </a:bodyPr>
          <a:lstStyle/>
          <a:p>
            <a:r>
              <a:rPr lang="en-US" dirty="0" smtClean="0"/>
              <a:t>Results from early user-centered design activities help you tune the following parameters</a:t>
            </a:r>
          </a:p>
          <a:p>
            <a:pPr lvl="1"/>
            <a:r>
              <a:rPr lang="en-US" dirty="0" smtClean="0"/>
              <a:t>Physical Parameters and Wearability</a:t>
            </a:r>
          </a:p>
          <a:p>
            <a:pPr lvl="2"/>
            <a:r>
              <a:rPr lang="en-US" dirty="0" smtClean="0"/>
              <a:t>Size, weight, battery life, heat produced, body placement</a:t>
            </a:r>
          </a:p>
          <a:p>
            <a:pPr lvl="1"/>
            <a:r>
              <a:rPr lang="en-US" dirty="0"/>
              <a:t>Conspicuousness &amp; </a:t>
            </a:r>
            <a:r>
              <a:rPr lang="en-US" dirty="0" smtClean="0"/>
              <a:t>Aesthetics</a:t>
            </a:r>
          </a:p>
          <a:p>
            <a:pPr lvl="2"/>
            <a:r>
              <a:rPr lang="en-US" dirty="0" smtClean="0"/>
              <a:t>Fashion, community norms, hide or flaunt the technology?</a:t>
            </a:r>
          </a:p>
          <a:p>
            <a:pPr lvl="1"/>
            <a:r>
              <a:rPr lang="en-US" dirty="0"/>
              <a:t>Social Conventions</a:t>
            </a:r>
          </a:p>
          <a:p>
            <a:pPr lvl="2"/>
            <a:r>
              <a:rPr lang="en-US" dirty="0" smtClean="0"/>
              <a:t>What is considered “normal”, “cool”, “weird” etc.  in this community?</a:t>
            </a:r>
          </a:p>
          <a:p>
            <a:pPr lvl="1"/>
            <a:r>
              <a:rPr lang="en-US" dirty="0" smtClean="0"/>
              <a:t>Context of Use</a:t>
            </a:r>
          </a:p>
          <a:p>
            <a:pPr lvl="2"/>
            <a:r>
              <a:rPr lang="en-US" dirty="0" smtClean="0"/>
              <a:t>Users will accept inconvenience, privacy reduction, discomfort etc. for substantive value</a:t>
            </a:r>
          </a:p>
          <a:p>
            <a:pPr lvl="2"/>
            <a:r>
              <a:rPr lang="en-US" dirty="0" smtClean="0"/>
              <a:t>Who, What, When, Where, Why</a:t>
            </a:r>
          </a:p>
          <a:p>
            <a:pPr lvl="1"/>
            <a:r>
              <a:rPr lang="en-US" dirty="0" smtClean="0"/>
              <a:t>Privacy &amp; Security</a:t>
            </a:r>
          </a:p>
          <a:p>
            <a:pPr lvl="2"/>
            <a:r>
              <a:rPr lang="en-US" dirty="0" smtClean="0"/>
              <a:t>Transparency of system and awareness on part of user are critical</a:t>
            </a:r>
          </a:p>
          <a:p>
            <a:pPr lvl="1"/>
            <a:r>
              <a:rPr lang="en-US" dirty="0" smtClean="0"/>
              <a:t>Observers’ Experience</a:t>
            </a:r>
          </a:p>
          <a:p>
            <a:pPr lvl="2"/>
            <a:r>
              <a:rPr lang="en-US" dirty="0" smtClean="0"/>
              <a:t>How do others experience and perceive this system/device?</a:t>
            </a:r>
          </a:p>
          <a:p>
            <a:pPr lvl="1"/>
            <a:r>
              <a:rPr lang="en-US" dirty="0" smtClean="0"/>
              <a:t>Sensory Requirements</a:t>
            </a:r>
          </a:p>
          <a:p>
            <a:pPr lvl="2"/>
            <a:r>
              <a:rPr lang="en-US" dirty="0" smtClean="0"/>
              <a:t>Cognitive and sensory demands of use (e.g. </a:t>
            </a:r>
            <a:r>
              <a:rPr lang="en-US" dirty="0" err="1" smtClean="0"/>
              <a:t>attentional</a:t>
            </a:r>
            <a:r>
              <a:rPr lang="en-US" dirty="0" smtClean="0"/>
              <a:t> demands, </a:t>
            </a:r>
            <a:r>
              <a:rPr lang="en-US" dirty="0"/>
              <a:t>occlusion of visual field, use of auditory frequency spectrum, space taken up on the body</a:t>
            </a:r>
            <a:r>
              <a:rPr lang="en-US" dirty="0" smtClean="0"/>
              <a:t>)?</a:t>
            </a:r>
          </a:p>
          <a:p>
            <a:pPr lvl="2"/>
            <a:r>
              <a:rPr lang="en-US" dirty="0" smtClean="0"/>
              <a:t>Often must evaluate system </a:t>
            </a:r>
            <a:r>
              <a:rPr lang="en-US" i="1" dirty="0" smtClean="0"/>
              <a:t>in situ </a:t>
            </a:r>
          </a:p>
          <a:p>
            <a:pPr lvl="1"/>
            <a:r>
              <a:rPr lang="en-US" dirty="0" smtClean="0"/>
              <a:t>Regulation and Legislation</a:t>
            </a:r>
          </a:p>
          <a:p>
            <a:pPr lvl="2"/>
            <a:r>
              <a:rPr lang="en-US" dirty="0" smtClean="0"/>
              <a:t>ADA, FCC, HIPAA</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5356679" y="3607163"/>
            <a:ext cx="1812962" cy="2445305"/>
          </a:xfrm>
          <a:prstGeom prst="rect">
            <a:avLst/>
          </a:prstGeom>
        </p:spPr>
      </p:pic>
      <p:pic>
        <p:nvPicPr>
          <p:cNvPr id="5" name="Picture 4"/>
          <p:cNvPicPr>
            <a:picLocks noChangeAspect="1"/>
          </p:cNvPicPr>
          <p:nvPr/>
        </p:nvPicPr>
        <p:blipFill>
          <a:blip r:embed="rId4"/>
          <a:stretch>
            <a:fillRect/>
          </a:stretch>
        </p:blipFill>
        <p:spPr>
          <a:xfrm>
            <a:off x="7404717" y="3607163"/>
            <a:ext cx="1296146" cy="2445305"/>
          </a:xfrm>
          <a:prstGeom prst="rect">
            <a:avLst/>
          </a:prstGeom>
        </p:spPr>
      </p:pic>
      <p:pic>
        <p:nvPicPr>
          <p:cNvPr id="6" name="Picture 5"/>
          <p:cNvPicPr>
            <a:picLocks noChangeAspect="1"/>
          </p:cNvPicPr>
          <p:nvPr/>
        </p:nvPicPr>
        <p:blipFill>
          <a:blip r:embed="rId5"/>
          <a:stretch>
            <a:fillRect/>
          </a:stretch>
        </p:blipFill>
        <p:spPr>
          <a:xfrm>
            <a:off x="7003759" y="1185669"/>
            <a:ext cx="1773016" cy="1773016"/>
          </a:xfrm>
          <a:prstGeom prst="rect">
            <a:avLst/>
          </a:prstGeom>
        </p:spPr>
      </p:pic>
      <p:pic>
        <p:nvPicPr>
          <p:cNvPr id="7" name="Picture 6" descr="2014-03-21 15.09.59.jpg"/>
          <p:cNvPicPr>
            <a:picLocks noChangeAspect="1"/>
          </p:cNvPicPr>
          <p:nvPr/>
        </p:nvPicPr>
        <p:blipFill rotWithShape="1">
          <a:blip r:embed="rId6">
            <a:extLst>
              <a:ext uri="{28A0092B-C50C-407E-A947-70E740481C1C}">
                <a14:useLocalDpi xmlns:a14="http://schemas.microsoft.com/office/drawing/2010/main" val="0"/>
              </a:ext>
            </a:extLst>
          </a:blip>
          <a:srcRect l="1" t="10779" r="25835" b="3593"/>
          <a:stretch/>
        </p:blipFill>
        <p:spPr>
          <a:xfrm>
            <a:off x="5350609" y="1188006"/>
            <a:ext cx="1459256" cy="2243526"/>
          </a:xfrm>
          <a:prstGeom prst="rect">
            <a:avLst/>
          </a:prstGeom>
        </p:spPr>
      </p:pic>
    </p:spTree>
    <p:extLst>
      <p:ext uri="{BB962C8B-B14F-4D97-AF65-F5344CB8AC3E}">
        <p14:creationId xmlns:p14="http://schemas.microsoft.com/office/powerpoint/2010/main" val="4036837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Studies: Lessons Learned (Health)</a:t>
            </a:r>
            <a:endParaRPr lang="en-US" dirty="0"/>
          </a:p>
        </p:txBody>
      </p:sp>
      <p:sp>
        <p:nvSpPr>
          <p:cNvPr id="3" name="Content Placeholder 2"/>
          <p:cNvSpPr>
            <a:spLocks noGrp="1"/>
          </p:cNvSpPr>
          <p:nvPr>
            <p:ph idx="1"/>
          </p:nvPr>
        </p:nvSpPr>
        <p:spPr>
          <a:xfrm>
            <a:off x="457200" y="1221048"/>
            <a:ext cx="4963406" cy="5299781"/>
          </a:xfrm>
        </p:spPr>
        <p:txBody>
          <a:bodyPr>
            <a:normAutofit fontScale="85000" lnSpcReduction="20000"/>
          </a:bodyPr>
          <a:lstStyle/>
          <a:p>
            <a:r>
              <a:rPr lang="en-US" dirty="0" smtClean="0"/>
              <a:t>Wearable systems </a:t>
            </a:r>
            <a:r>
              <a:rPr lang="en-US" dirty="0"/>
              <a:t>require considering all aspects of the user experience</a:t>
            </a:r>
          </a:p>
          <a:p>
            <a:pPr lvl="1"/>
            <a:r>
              <a:rPr lang="en-US" dirty="0" smtClean="0"/>
              <a:t>Asthma Management for Kids: </a:t>
            </a:r>
            <a:r>
              <a:rPr lang="en-US" sz="1000" i="1" dirty="0" err="1"/>
              <a:t>Jeong</a:t>
            </a:r>
            <a:r>
              <a:rPr lang="en-US" sz="1000" i="1" dirty="0"/>
              <a:t>, H., Sung, J., Yun, T., and </a:t>
            </a:r>
            <a:r>
              <a:rPr lang="en-US" sz="1000" i="1" dirty="0" err="1"/>
              <a:t>Arriaga</a:t>
            </a:r>
            <a:r>
              <a:rPr lang="en-US" sz="1000" i="1" dirty="0"/>
              <a:t>, R.I. (2011) A user-centered approach to support ubiquitous healthcare for pediatric chronic illness: Asthma as a case study. Proc. of IASDR </a:t>
            </a:r>
            <a:r>
              <a:rPr lang="en-US" sz="1000" i="1" dirty="0" smtClean="0"/>
              <a:t>2011</a:t>
            </a:r>
          </a:p>
          <a:p>
            <a:pPr lvl="1"/>
            <a:r>
              <a:rPr lang="en-US" sz="1000" i="1" dirty="0" err="1" smtClean="0"/>
              <a:t>kidshealth.org</a:t>
            </a:r>
            <a:r>
              <a:rPr lang="en-US" sz="1000" i="1" dirty="0"/>
              <a:t>/parent/medical/lungs/</a:t>
            </a:r>
            <a:r>
              <a:rPr lang="en-US" sz="1000" i="1" dirty="0" err="1"/>
              <a:t>teen_asthma.html</a:t>
            </a:r>
            <a:endParaRPr lang="en-US" sz="1000" i="1" dirty="0"/>
          </a:p>
          <a:p>
            <a:pPr lvl="1"/>
            <a:r>
              <a:rPr lang="en-US" sz="1000" i="1" dirty="0" err="1" smtClean="0"/>
              <a:t>forums.webmd.com</a:t>
            </a:r>
            <a:r>
              <a:rPr lang="en-US" sz="1000" i="1" dirty="0"/>
              <a:t>/3/asthma-exchange/forum/1973/9</a:t>
            </a:r>
          </a:p>
          <a:p>
            <a:r>
              <a:rPr lang="en-US" dirty="0" smtClean="0"/>
              <a:t>Consider community (geography and culture)</a:t>
            </a:r>
          </a:p>
          <a:p>
            <a:pPr lvl="1"/>
            <a:r>
              <a:rPr lang="en-US" dirty="0" smtClean="0"/>
              <a:t>Nutrition in Food “Deserts”: </a:t>
            </a:r>
            <a:r>
              <a:rPr lang="en-US" sz="1000" i="1" dirty="0" smtClean="0"/>
              <a:t>Andrea Grimes, </a:t>
            </a:r>
            <a:r>
              <a:rPr lang="en-US" sz="1000" i="1" dirty="0" err="1" smtClean="0"/>
              <a:t>Vasudhara</a:t>
            </a:r>
            <a:r>
              <a:rPr lang="en-US" sz="1000" i="1" dirty="0" smtClean="0"/>
              <a:t> </a:t>
            </a:r>
            <a:r>
              <a:rPr lang="en-US" sz="1000" i="1" dirty="0" err="1" smtClean="0"/>
              <a:t>Kantroo</a:t>
            </a:r>
            <a:r>
              <a:rPr lang="en-US" sz="1000" i="1" dirty="0" smtClean="0"/>
              <a:t>, and Rebecca E. </a:t>
            </a:r>
            <a:r>
              <a:rPr lang="en-US" sz="1000" i="1" dirty="0" err="1" smtClean="0"/>
              <a:t>Grinter</a:t>
            </a:r>
            <a:r>
              <a:rPr lang="en-US" sz="1000" i="1" dirty="0" smtClean="0"/>
              <a:t>. 2010. Let's play!: mobile health games for adults. In Proceedings of the 12th ACM international conference on Ubiquitous computing (</a:t>
            </a:r>
            <a:r>
              <a:rPr lang="en-US" sz="1000" i="1" dirty="0" err="1" smtClean="0"/>
              <a:t>UbiComp</a:t>
            </a:r>
            <a:r>
              <a:rPr lang="en-US" sz="1000" i="1" dirty="0" smtClean="0"/>
              <a:t> '10). ACM, New York, NY, USA</a:t>
            </a:r>
          </a:p>
          <a:p>
            <a:r>
              <a:rPr lang="en-US" dirty="0" smtClean="0"/>
              <a:t>Nudge the user toward good choices</a:t>
            </a:r>
          </a:p>
          <a:p>
            <a:pPr lvl="1"/>
            <a:r>
              <a:rPr lang="en-US" dirty="0" smtClean="0"/>
              <a:t>Peripheral Display of </a:t>
            </a:r>
            <a:r>
              <a:rPr lang="en-US" dirty="0"/>
              <a:t>Nutrition Information: </a:t>
            </a:r>
            <a:r>
              <a:rPr lang="en-US" sz="1000" i="1" dirty="0" err="1"/>
              <a:t>Chhabra</a:t>
            </a:r>
            <a:r>
              <a:rPr lang="en-US" sz="1000" i="1" dirty="0"/>
              <a:t>, J., Singh, J., </a:t>
            </a:r>
            <a:r>
              <a:rPr lang="en-US" sz="1000" i="1" dirty="0" err="1"/>
              <a:t>Baquero</a:t>
            </a:r>
            <a:r>
              <a:rPr lang="en-US" sz="1000" i="1" dirty="0"/>
              <a:t>, D.S. (2008). Abstracting nutritional information of food service facilities using the Pervasive Healthy Diet Adviser. Proceedings of the International Conference on Smart Home and Health Telematics (ICOST 2008)</a:t>
            </a:r>
            <a:r>
              <a:rPr lang="en-US" dirty="0"/>
              <a:t>.</a:t>
            </a:r>
          </a:p>
          <a:p>
            <a:r>
              <a:rPr lang="en-US" dirty="0" smtClean="0"/>
              <a:t>One approach does not work for all users or conditions</a:t>
            </a:r>
          </a:p>
          <a:p>
            <a:pPr lvl="1"/>
            <a:r>
              <a:rPr lang="en-US" dirty="0" smtClean="0"/>
              <a:t>SMS </a:t>
            </a:r>
            <a:r>
              <a:rPr lang="en-US" dirty="0"/>
              <a:t>for Asthma</a:t>
            </a:r>
            <a:r>
              <a:rPr lang="en-US" sz="1000" dirty="0"/>
              <a:t>: Yun, T. &amp; </a:t>
            </a:r>
            <a:r>
              <a:rPr lang="en-US" sz="1000" dirty="0" err="1"/>
              <a:t>Arriaga</a:t>
            </a:r>
            <a:r>
              <a:rPr lang="en-US" sz="1000" dirty="0"/>
              <a:t>, R. I., A Text Message a Day Keeps the Pulmonologist </a:t>
            </a:r>
            <a:r>
              <a:rPr lang="en-US" sz="1000" dirty="0" smtClean="0"/>
              <a:t>Away. Proceedings </a:t>
            </a:r>
            <a:r>
              <a:rPr lang="en-US" sz="1000" dirty="0"/>
              <a:t>of the ACM SIGCHI Conference on Human Factors in Computing Systems (CHI 2013), May </a:t>
            </a:r>
            <a:r>
              <a:rPr lang="en-US" sz="1000" dirty="0" smtClean="0"/>
              <a:t>2013</a:t>
            </a:r>
          </a:p>
          <a:p>
            <a:pPr lvl="1"/>
            <a:r>
              <a:rPr lang="en-US" dirty="0"/>
              <a:t>SMS for </a:t>
            </a:r>
            <a:r>
              <a:rPr lang="en-US" smtClean="0"/>
              <a:t>Heart Disease: </a:t>
            </a:r>
            <a:r>
              <a:rPr lang="en-US" sz="1200" dirty="0" smtClean="0"/>
              <a:t>Teresa Lyle, </a:t>
            </a:r>
            <a:r>
              <a:rPr lang="en-US" sz="1200" dirty="0"/>
              <a:t>Wendy </a:t>
            </a:r>
            <a:r>
              <a:rPr lang="en-US" sz="1200" dirty="0" smtClean="0"/>
              <a:t>Book, </a:t>
            </a:r>
            <a:r>
              <a:rPr lang="en-US" sz="1200" dirty="0"/>
              <a:t>Rosa </a:t>
            </a:r>
            <a:r>
              <a:rPr lang="en-US" sz="1200" dirty="0" err="1" smtClean="0"/>
              <a:t>Arriaga</a:t>
            </a:r>
            <a:r>
              <a:rPr lang="en-US" sz="1200" dirty="0" smtClean="0"/>
              <a:t>, </a:t>
            </a:r>
            <a:r>
              <a:rPr lang="en-US" sz="1200" dirty="0"/>
              <a:t>Joanie Jackson, SMS Heart Text Messaging Intervention: A Tool for Enhancement of Self-Care </a:t>
            </a:r>
            <a:r>
              <a:rPr lang="en-US" sz="1200" dirty="0" smtClean="0"/>
              <a:t>and Symptom </a:t>
            </a:r>
            <a:r>
              <a:rPr lang="en-US" sz="1200" dirty="0"/>
              <a:t>Awareness in Adults with Congenital Heart Disease</a:t>
            </a:r>
          </a:p>
          <a:p>
            <a:r>
              <a:rPr lang="en-US" dirty="0" smtClean="0"/>
              <a:t>Perceived value and comfort are relative</a:t>
            </a:r>
          </a:p>
          <a:p>
            <a:pPr lvl="1"/>
            <a:r>
              <a:rPr lang="en-US" dirty="0" smtClean="0"/>
              <a:t>Wearable device </a:t>
            </a:r>
            <a:r>
              <a:rPr lang="en-US" dirty="0"/>
              <a:t>for workers: </a:t>
            </a:r>
            <a:r>
              <a:rPr lang="en-US" sz="1000" i="1" dirty="0"/>
              <a:t>Daniel P. </a:t>
            </a:r>
            <a:r>
              <a:rPr lang="en-US" sz="1000" i="1" dirty="0" err="1"/>
              <a:t>Siewiorek</a:t>
            </a:r>
            <a:r>
              <a:rPr lang="en-US" sz="1000" i="1" dirty="0"/>
              <a:t>, </a:t>
            </a:r>
            <a:r>
              <a:rPr lang="en-US" sz="1000" i="1" dirty="0" err="1"/>
              <a:t>Asim</a:t>
            </a:r>
            <a:r>
              <a:rPr lang="en-US" sz="1000" i="1" dirty="0"/>
              <a:t> </a:t>
            </a:r>
            <a:r>
              <a:rPr lang="en-US" sz="1000" i="1" dirty="0" err="1"/>
              <a:t>Smailagic</a:t>
            </a:r>
            <a:r>
              <a:rPr lang="en-US" sz="1000" i="1" dirty="0"/>
              <a:t>, Thad </a:t>
            </a:r>
            <a:r>
              <a:rPr lang="en-US" sz="1000" i="1" dirty="0" err="1" smtClean="0"/>
              <a:t>Starner</a:t>
            </a:r>
            <a:r>
              <a:rPr lang="en-US" sz="1000" i="1" dirty="0"/>
              <a:t>, Application Design for Wearable </a:t>
            </a:r>
            <a:r>
              <a:rPr lang="en-US" sz="1000" i="1" dirty="0" smtClean="0"/>
              <a:t>Computing, Morgan </a:t>
            </a:r>
            <a:r>
              <a:rPr lang="en-US" sz="1000" i="1" dirty="0"/>
              <a:t>&amp; Claypool Publishers, </a:t>
            </a:r>
            <a:r>
              <a:rPr lang="en-US" sz="1000" i="1" dirty="0" smtClean="0"/>
              <a:t>2008, Computers,  </a:t>
            </a:r>
            <a:r>
              <a:rPr lang="en-US" sz="1000" i="1" dirty="0"/>
              <a:t>65 pages</a:t>
            </a:r>
            <a:endParaRPr lang="en-US" sz="1000" i="1" dirty="0" smtClean="0"/>
          </a:p>
          <a:p>
            <a:r>
              <a:rPr lang="en-US" dirty="0" smtClean="0"/>
              <a:t>Don’t be a technology “hammer” looking for an application “nail”</a:t>
            </a:r>
          </a:p>
          <a:p>
            <a:pPr lvl="1"/>
            <a:r>
              <a:rPr lang="en-US" dirty="0" smtClean="0"/>
              <a:t>Breast Pump Hackathon</a:t>
            </a:r>
            <a:r>
              <a:rPr lang="en-US" dirty="0"/>
              <a:t>: </a:t>
            </a:r>
            <a:r>
              <a:rPr lang="en-US" sz="1000" i="1" dirty="0" err="1" smtClean="0"/>
              <a:t>breastpump.media.mit.edu</a:t>
            </a:r>
            <a:r>
              <a:rPr lang="en-US" dirty="0"/>
              <a:t>		</a:t>
            </a:r>
            <a:endParaRPr lang="en-US" dirty="0" smtClean="0"/>
          </a:p>
        </p:txBody>
      </p:sp>
      <p:pic>
        <p:nvPicPr>
          <p:cNvPr id="4" name="Picture 3" descr="orderup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191" y="654701"/>
            <a:ext cx="3199933" cy="2055763"/>
          </a:xfrm>
          <a:prstGeom prst="rect">
            <a:avLst/>
          </a:prstGeom>
        </p:spPr>
      </p:pic>
      <p:pic>
        <p:nvPicPr>
          <p:cNvPr id="5" name="Picture 4"/>
          <p:cNvPicPr>
            <a:picLocks noChangeAspect="1"/>
          </p:cNvPicPr>
          <p:nvPr/>
        </p:nvPicPr>
        <p:blipFill>
          <a:blip r:embed="rId3"/>
          <a:stretch>
            <a:fillRect/>
          </a:stretch>
        </p:blipFill>
        <p:spPr>
          <a:xfrm>
            <a:off x="5642268" y="2973285"/>
            <a:ext cx="1460500" cy="1854200"/>
          </a:xfrm>
          <a:prstGeom prst="rect">
            <a:avLst/>
          </a:prstGeom>
        </p:spPr>
      </p:pic>
      <p:pic>
        <p:nvPicPr>
          <p:cNvPr id="6" name="Picture 5"/>
          <p:cNvPicPr>
            <a:picLocks noChangeAspect="1"/>
          </p:cNvPicPr>
          <p:nvPr/>
        </p:nvPicPr>
        <p:blipFill>
          <a:blip r:embed="rId4"/>
          <a:stretch>
            <a:fillRect/>
          </a:stretch>
        </p:blipFill>
        <p:spPr>
          <a:xfrm>
            <a:off x="5649230" y="5083880"/>
            <a:ext cx="3049591" cy="1292914"/>
          </a:xfrm>
          <a:prstGeom prst="rect">
            <a:avLst/>
          </a:prstGeom>
        </p:spPr>
      </p:pic>
      <p:pic>
        <p:nvPicPr>
          <p:cNvPr id="8" name="Picture 7"/>
          <p:cNvPicPr>
            <a:picLocks noChangeAspect="1"/>
          </p:cNvPicPr>
          <p:nvPr/>
        </p:nvPicPr>
        <p:blipFill rotWithShape="1">
          <a:blip r:embed="rId5"/>
          <a:srcRect l="29981" r="13458"/>
          <a:stretch/>
        </p:blipFill>
        <p:spPr>
          <a:xfrm>
            <a:off x="7267440" y="2989168"/>
            <a:ext cx="1554480" cy="1829436"/>
          </a:xfrm>
          <a:prstGeom prst="rect">
            <a:avLst/>
          </a:prstGeom>
        </p:spPr>
      </p:pic>
    </p:spTree>
    <p:extLst>
      <p:ext uri="{BB962C8B-B14F-4D97-AF65-F5344CB8AC3E}">
        <p14:creationId xmlns:p14="http://schemas.microsoft.com/office/powerpoint/2010/main" val="312984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 </a:t>
            </a:r>
            <a:endParaRPr lang="en-US" dirty="0"/>
          </a:p>
        </p:txBody>
      </p:sp>
      <p:sp>
        <p:nvSpPr>
          <p:cNvPr id="3" name="Content Placeholder 2"/>
          <p:cNvSpPr>
            <a:spLocks noGrp="1"/>
          </p:cNvSpPr>
          <p:nvPr>
            <p:ph idx="1"/>
          </p:nvPr>
        </p:nvSpPr>
        <p:spPr/>
        <p:txBody>
          <a:bodyPr/>
          <a:lstStyle/>
          <a:p>
            <a:r>
              <a:rPr lang="en-US" dirty="0" smtClean="0"/>
              <a:t>Gestural Interface for AR Presentation</a:t>
            </a:r>
          </a:p>
          <a:p>
            <a:pPr lvl="1"/>
            <a:r>
              <a:rPr lang="en-US" dirty="0" smtClean="0"/>
              <a:t>People with lots of body language break it</a:t>
            </a:r>
          </a:p>
          <a:p>
            <a:r>
              <a:rPr lang="en-US" dirty="0" smtClean="0"/>
              <a:t>Wearable Instrument Performance</a:t>
            </a:r>
          </a:p>
          <a:p>
            <a:pPr lvl="1"/>
            <a:r>
              <a:rPr lang="en-US" dirty="0" smtClean="0"/>
              <a:t>The value of real co-design (designers, technologist, performer)</a:t>
            </a:r>
          </a:p>
          <a:p>
            <a:pPr lvl="1"/>
            <a:r>
              <a:rPr lang="en-US" dirty="0" smtClean="0"/>
              <a:t>Artist faced debugging challenges</a:t>
            </a:r>
          </a:p>
          <a:p>
            <a:r>
              <a:rPr lang="en-US" dirty="0" smtClean="0"/>
              <a:t>Rob’s 4590 project</a:t>
            </a:r>
          </a:p>
          <a:p>
            <a:pPr lvl="1"/>
            <a:r>
              <a:rPr lang="en-US" dirty="0"/>
              <a:t>https://</a:t>
            </a:r>
            <a:r>
              <a:rPr lang="en-US" dirty="0" err="1"/>
              <a:t>youtu.be</a:t>
            </a:r>
            <a:r>
              <a:rPr lang="en-US" dirty="0"/>
              <a:t>/D69ZluasFWM</a:t>
            </a:r>
          </a:p>
          <a:p>
            <a:pPr lvl="1"/>
            <a:r>
              <a:rPr lang="en-US" dirty="0" smtClean="0"/>
              <a:t>How much training is required?</a:t>
            </a:r>
          </a:p>
          <a:p>
            <a:pPr lvl="1"/>
            <a:r>
              <a:rPr lang="en-US" dirty="0" smtClean="0"/>
              <a:t>What do users do when they first interact?</a:t>
            </a:r>
          </a:p>
          <a:p>
            <a:pPr lvl="1"/>
            <a:r>
              <a:rPr lang="en-US" dirty="0" smtClean="0"/>
              <a:t>Well-designed pitch control interface</a:t>
            </a:r>
          </a:p>
          <a:p>
            <a:r>
              <a:rPr lang="en-US" dirty="0" smtClean="0"/>
              <a:t>Food for thought</a:t>
            </a:r>
          </a:p>
          <a:p>
            <a:pPr lvl="1"/>
            <a:r>
              <a:rPr lang="en-US" dirty="0" smtClean="0"/>
              <a:t>How does it fail?</a:t>
            </a:r>
          </a:p>
          <a:p>
            <a:pPr lvl="2"/>
            <a:r>
              <a:rPr lang="en-US" dirty="0" smtClean="0"/>
              <a:t>Characterize the technology error rate, performance, etc.</a:t>
            </a:r>
          </a:p>
          <a:p>
            <a:pPr lvl="2"/>
            <a:r>
              <a:rPr lang="en-US" dirty="0" smtClean="0"/>
              <a:t>What extra work is needed for robustness</a:t>
            </a:r>
          </a:p>
          <a:p>
            <a:pPr lvl="1"/>
            <a:r>
              <a:rPr lang="en-US" dirty="0" smtClean="0"/>
              <a:t>How is it learned and how much training is required</a:t>
            </a:r>
          </a:p>
          <a:p>
            <a:pPr lvl="2"/>
            <a:r>
              <a:rPr lang="en-US" dirty="0" smtClean="0"/>
              <a:t>How will they know what to do? (Gesture Pendant)</a:t>
            </a:r>
          </a:p>
          <a:p>
            <a:pPr lvl="1"/>
            <a:r>
              <a:rPr lang="en-US" dirty="0" smtClean="0"/>
              <a:t>How is interaction perceived by onlookers</a:t>
            </a:r>
            <a:endParaRPr lang="en-US" dirty="0"/>
          </a:p>
        </p:txBody>
      </p:sp>
      <p:pic>
        <p:nvPicPr>
          <p:cNvPr id="5" name="Picture 4"/>
          <p:cNvPicPr>
            <a:picLocks noChangeAspect="1"/>
          </p:cNvPicPr>
          <p:nvPr/>
        </p:nvPicPr>
        <p:blipFill rotWithShape="1">
          <a:blip r:embed="rId2"/>
          <a:srcRect l="32180" r="15225"/>
          <a:stretch/>
        </p:blipFill>
        <p:spPr>
          <a:xfrm>
            <a:off x="5334001" y="2902265"/>
            <a:ext cx="3363202" cy="2380935"/>
          </a:xfrm>
          <a:prstGeom prst="rect">
            <a:avLst/>
          </a:prstGeom>
        </p:spPr>
      </p:pic>
    </p:spTree>
    <p:extLst>
      <p:ext uri="{BB962C8B-B14F-4D97-AF65-F5344CB8AC3E}">
        <p14:creationId xmlns:p14="http://schemas.microsoft.com/office/powerpoint/2010/main" val="3031890730"/>
      </p:ext>
    </p:extLst>
  </p:cSld>
  <p:clrMapOvr>
    <a:masterClrMapping/>
  </p:clrMapOvr>
</p:sld>
</file>

<file path=ppt/theme/theme1.xml><?xml version="1.0" encoding="utf-8"?>
<a:theme xmlns:a="http://schemas.openxmlformats.org/drawingml/2006/main" name="Project Connect 110510">
  <a:themeElements>
    <a:clrScheme name="Custom 9">
      <a:dk1>
        <a:sysClr val="windowText" lastClr="000000"/>
      </a:dk1>
      <a:lt1>
        <a:sysClr val="window" lastClr="FFFFFF"/>
      </a:lt1>
      <a:dk2>
        <a:srgbClr val="01999A"/>
      </a:dk2>
      <a:lt2>
        <a:srgbClr val="F2F2F2"/>
      </a:lt2>
      <a:accent1>
        <a:srgbClr val="01999A"/>
      </a:accent1>
      <a:accent2>
        <a:srgbClr val="E36E25"/>
      </a:accent2>
      <a:accent3>
        <a:srgbClr val="9CBB59"/>
      </a:accent3>
      <a:accent4>
        <a:srgbClr val="6F1513"/>
      </a:accent4>
      <a:accent5>
        <a:srgbClr val="016363"/>
      </a:accent5>
      <a:accent6>
        <a:srgbClr val="4B5C26"/>
      </a:accent6>
      <a:hlink>
        <a:srgbClr val="6F1513"/>
      </a:hlink>
      <a:folHlink>
        <a:srgbClr val="6F151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05B8FADB632C4EBB98C5FA903DA84D" ma:contentTypeVersion="5" ma:contentTypeDescription="Create a new document." ma:contentTypeScope="" ma:versionID="6850f6da2c4fd82ff4dcd3bb78106bb3">
  <xsd:schema xmlns:xsd="http://www.w3.org/2001/XMLSchema" xmlns:xs="http://www.w3.org/2001/XMLSchema" xmlns:p="http://schemas.microsoft.com/office/2006/metadata/properties" targetNamespace="http://schemas.microsoft.com/office/2006/metadata/properties" ma:root="true" ma:fieldsID="b562127309cd976a29d54487a2b5e0e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192B5C-A3BB-4F22-8F1A-6DA453642CF3}">
  <ds:schemaRefs>
    <ds:schemaRef ds:uri="http://www.w3.org/XML/1998/namespace"/>
    <ds:schemaRef ds:uri="http://schemas.microsoft.com/office/2006/metadata/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D0660446-71E2-4A0C-86A0-7DB22EF55F72}">
  <ds:schemaRefs>
    <ds:schemaRef ds:uri="http://schemas.microsoft.com/sharepoint/v3/contenttype/forms"/>
  </ds:schemaRefs>
</ds:datastoreItem>
</file>

<file path=customXml/itemProps3.xml><?xml version="1.0" encoding="utf-8"?>
<ds:datastoreItem xmlns:ds="http://schemas.openxmlformats.org/officeDocument/2006/customXml" ds:itemID="{D33146F2-0579-45DD-BB1B-663FDB487E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Elemental.thmx</Template>
  <TotalTime>53590</TotalTime>
  <Words>2859</Words>
  <Application>Microsoft Macintosh PowerPoint</Application>
  <PresentationFormat>On-screen Show (4:3)</PresentationFormat>
  <Paragraphs>125</Paragraphs>
  <Slides>8</Slides>
  <Notes>2</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Project Connect 110510</vt:lpstr>
      <vt:lpstr>Maribeth Gandy</vt:lpstr>
      <vt:lpstr>Definition of User-Centered Design</vt:lpstr>
      <vt:lpstr>Guiding Principles and Key Terms</vt:lpstr>
      <vt:lpstr>Consider the Context</vt:lpstr>
      <vt:lpstr>Consider the Context: an assistive technology device</vt:lpstr>
      <vt:lpstr>Dimensions of Design: Elements of the user experience</vt:lpstr>
      <vt:lpstr>Case Studies: Lessons Learned (Health)</vt:lpstr>
      <vt:lpstr>Lessons Learned </vt:lpstr>
    </vt:vector>
  </TitlesOfParts>
  <Company>PricewaterhouseCoopers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Discussion Document</dc:title>
  <dc:creator>Kasper, Kathleen [USA]</dc:creator>
  <cp:lastModifiedBy>Maribeth Gandy</cp:lastModifiedBy>
  <cp:revision>2610</cp:revision>
  <cp:lastPrinted>2012-01-03T14:18:31Z</cp:lastPrinted>
  <dcterms:created xsi:type="dcterms:W3CDTF">2010-03-12T16:54:07Z</dcterms:created>
  <dcterms:modified xsi:type="dcterms:W3CDTF">2017-02-09T14:08:01Z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0x010100FB05B8FADB632C4EBB98C5FA903DA84D</vt:lpwstr>
  </property>
</Properties>
</file>